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95"/>
  </p:notesMasterIdLst>
  <p:sldIdLst>
    <p:sldId id="256" r:id="rId2"/>
    <p:sldId id="521" r:id="rId3"/>
    <p:sldId id="526" r:id="rId4"/>
    <p:sldId id="540" r:id="rId5"/>
    <p:sldId id="534" r:id="rId6"/>
    <p:sldId id="535" r:id="rId7"/>
    <p:sldId id="536" r:id="rId8"/>
    <p:sldId id="543" r:id="rId9"/>
    <p:sldId id="544" r:id="rId10"/>
    <p:sldId id="545" r:id="rId11"/>
    <p:sldId id="546" r:id="rId12"/>
    <p:sldId id="541" r:id="rId13"/>
    <p:sldId id="542" r:id="rId14"/>
    <p:sldId id="548" r:id="rId15"/>
    <p:sldId id="549" r:id="rId16"/>
    <p:sldId id="550" r:id="rId17"/>
    <p:sldId id="552" r:id="rId18"/>
    <p:sldId id="528" r:id="rId19"/>
    <p:sldId id="527" r:id="rId20"/>
    <p:sldId id="529" r:id="rId21"/>
    <p:sldId id="530" r:id="rId22"/>
    <p:sldId id="531" r:id="rId23"/>
    <p:sldId id="532" r:id="rId24"/>
    <p:sldId id="533" r:id="rId25"/>
    <p:sldId id="537" r:id="rId26"/>
    <p:sldId id="538" r:id="rId27"/>
    <p:sldId id="629" r:id="rId28"/>
    <p:sldId id="630" r:id="rId29"/>
    <p:sldId id="631" r:id="rId30"/>
    <p:sldId id="632" r:id="rId31"/>
    <p:sldId id="633" r:id="rId32"/>
    <p:sldId id="634" r:id="rId33"/>
    <p:sldId id="635" r:id="rId34"/>
    <p:sldId id="636" r:id="rId35"/>
    <p:sldId id="539" r:id="rId36"/>
    <p:sldId id="605" r:id="rId37"/>
    <p:sldId id="608" r:id="rId38"/>
    <p:sldId id="604" r:id="rId39"/>
    <p:sldId id="607" r:id="rId40"/>
    <p:sldId id="627" r:id="rId41"/>
    <p:sldId id="638" r:id="rId42"/>
    <p:sldId id="628" r:id="rId43"/>
    <p:sldId id="637" r:id="rId44"/>
    <p:sldId id="553" r:id="rId45"/>
    <p:sldId id="554" r:id="rId46"/>
    <p:sldId id="557" r:id="rId47"/>
    <p:sldId id="558" r:id="rId48"/>
    <p:sldId id="559" r:id="rId49"/>
    <p:sldId id="560" r:id="rId50"/>
    <p:sldId id="561" r:id="rId51"/>
    <p:sldId id="562" r:id="rId52"/>
    <p:sldId id="563" r:id="rId53"/>
    <p:sldId id="555" r:id="rId54"/>
    <p:sldId id="556" r:id="rId55"/>
    <p:sldId id="564" r:id="rId56"/>
    <p:sldId id="566" r:id="rId57"/>
    <p:sldId id="565" r:id="rId58"/>
    <p:sldId id="567" r:id="rId59"/>
    <p:sldId id="568" r:id="rId60"/>
    <p:sldId id="569" r:id="rId61"/>
    <p:sldId id="570" r:id="rId62"/>
    <p:sldId id="571" r:id="rId63"/>
    <p:sldId id="572" r:id="rId64"/>
    <p:sldId id="573" r:id="rId65"/>
    <p:sldId id="574" r:id="rId66"/>
    <p:sldId id="575" r:id="rId67"/>
    <p:sldId id="576" r:id="rId68"/>
    <p:sldId id="577" r:id="rId69"/>
    <p:sldId id="578" r:id="rId70"/>
    <p:sldId id="579" r:id="rId71"/>
    <p:sldId id="580" r:id="rId72"/>
    <p:sldId id="581" r:id="rId73"/>
    <p:sldId id="582" r:id="rId74"/>
    <p:sldId id="584" r:id="rId75"/>
    <p:sldId id="585" r:id="rId76"/>
    <p:sldId id="586" r:id="rId77"/>
    <p:sldId id="587" r:id="rId78"/>
    <p:sldId id="588" r:id="rId79"/>
    <p:sldId id="593" r:id="rId80"/>
    <p:sldId id="595" r:id="rId81"/>
    <p:sldId id="596" r:id="rId82"/>
    <p:sldId id="597" r:id="rId83"/>
    <p:sldId id="589" r:id="rId84"/>
    <p:sldId id="590" r:id="rId85"/>
    <p:sldId id="591" r:id="rId86"/>
    <p:sldId id="592" r:id="rId87"/>
    <p:sldId id="598" r:id="rId88"/>
    <p:sldId id="600" r:id="rId89"/>
    <p:sldId id="601" r:id="rId90"/>
    <p:sldId id="602" r:id="rId91"/>
    <p:sldId id="603" r:id="rId92"/>
    <p:sldId id="610" r:id="rId93"/>
    <p:sldId id="611" r:id="rId94"/>
  </p:sldIdLst>
  <p:sldSz cx="9144000" cy="6858000" type="screen4x3"/>
  <p:notesSz cx="6858000" cy="9144000"/>
  <p:embeddedFontLst>
    <p:embeddedFont>
      <p:font typeface="Tahoma" pitchFamily="34" charset="0"/>
      <p:regular r:id="rId96"/>
      <p:bold r:id="rId97"/>
    </p:embeddedFont>
    <p:embeddedFont>
      <p:font typeface="Calibri" pitchFamily="34" charset="0"/>
      <p:regular r:id="rId98"/>
      <p:bold r:id="rId99"/>
      <p:italic r:id="rId100"/>
      <p:boldItalic r:id="rId10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font" Target="fonts/font5.fntdata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font" Target="fonts/font4.fntdata"/><Relationship Id="rId10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font" Target="fonts/font2.fntdata"/><Relationship Id="rId10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025E0C3-C5D6-4F98-9CF2-7C8DAAB65293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6C0D68D4-C88B-469E-A255-6F6267EEBC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6714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9AA69-C4AA-4585-BF5F-8644CEC108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8068C-A3D0-4A76-A036-B7E1ED41A1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31534-88AC-4C04-ACD0-BDF5165C6A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AFC60-F269-418D-AA5E-C27A60766D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8E598-1577-4D0E-BD01-D98E7A6808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98301-88AA-451B-A881-FE5AC2697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A57A2-6D89-47C0-9F7B-C11A255A79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DBB7F-DF39-4473-AEBB-C2FAFC56A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296C3-DDEB-4751-838A-E94536556E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3BB3B-5B25-46EA-9CF3-28A987D475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C603B-9047-41A6-9BB6-6EA82AE40A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0C6BA-F70F-43DF-8613-1B8DBF67AA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Arial" charset="0"/>
                  </a:endParaRPr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Arial" charset="0"/>
                </a:endParaRPr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2090BB57-77CD-421A-BFFF-82C0C53154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9" r:id="rId1"/>
    <p:sldLayoutId id="2147484740" r:id="rId2"/>
    <p:sldLayoutId id="2147484729" r:id="rId3"/>
    <p:sldLayoutId id="2147484730" r:id="rId4"/>
    <p:sldLayoutId id="2147484731" r:id="rId5"/>
    <p:sldLayoutId id="2147484732" r:id="rId6"/>
    <p:sldLayoutId id="2147484733" r:id="rId7"/>
    <p:sldLayoutId id="2147484734" r:id="rId8"/>
    <p:sldLayoutId id="2147484735" r:id="rId9"/>
    <p:sldLayoutId id="2147484736" r:id="rId10"/>
    <p:sldLayoutId id="2147484737" r:id="rId11"/>
    <p:sldLayoutId id="214748473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267200"/>
            <a:ext cx="7772400" cy="1676400"/>
          </a:xfrm>
        </p:spPr>
        <p:txBody>
          <a:bodyPr/>
          <a:lstStyle/>
          <a:p>
            <a:pPr algn="ctr"/>
            <a:r>
              <a:rPr lang="en-US" sz="2400" b="1"/>
              <a:t/>
            </a:r>
            <a:br>
              <a:rPr lang="en-US" sz="2400" b="1"/>
            </a:br>
            <a:r>
              <a:rPr lang="en-US" sz="2400" b="1"/>
              <a:t/>
            </a:r>
            <a:br>
              <a:rPr lang="en-US" sz="2400" b="1"/>
            </a:br>
            <a:r>
              <a:rPr lang="en-US" sz="2400" b="1"/>
              <a:t/>
            </a:r>
            <a:br>
              <a:rPr lang="en-US" sz="2400" b="1"/>
            </a:br>
            <a:r>
              <a:rPr lang="fr-FR" sz="3600" b="1">
                <a:solidFill>
                  <a:schemeClr val="tx1"/>
                </a:solidFill>
              </a:rPr>
              <a:t>ФИЗИКАЛНА ТЕРАПИЈА </a:t>
            </a:r>
            <a:r>
              <a:rPr lang="en-US" sz="3600" b="1">
                <a:solidFill>
                  <a:schemeClr val="tx1"/>
                </a:solidFill>
              </a:rPr>
              <a:t/>
            </a:r>
            <a:br>
              <a:rPr lang="en-US" sz="3600" b="1">
                <a:solidFill>
                  <a:schemeClr val="tx1"/>
                </a:solidFill>
              </a:rPr>
            </a:br>
            <a:r>
              <a:rPr lang="sr-Cyrl-CS" sz="3600" b="1">
                <a:solidFill>
                  <a:schemeClr val="tx1"/>
                </a:solidFill>
              </a:rPr>
              <a:t>КОД ДЕЦЕ </a:t>
            </a:r>
            <a:r>
              <a:rPr lang="sr-Latn-CS" sz="3600" b="1">
                <a:solidFill>
                  <a:schemeClr val="tx1"/>
                </a:solidFill>
              </a:rPr>
              <a:t/>
            </a:r>
            <a:br>
              <a:rPr lang="sr-Latn-CS" sz="3600" b="1">
                <a:solidFill>
                  <a:schemeClr val="tx1"/>
                </a:solidFill>
              </a:rPr>
            </a:br>
            <a:r>
              <a:rPr lang="fr-FR" sz="3600" b="1">
                <a:solidFill>
                  <a:schemeClr val="tx1"/>
                </a:solidFill>
              </a:rPr>
              <a:t> 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lang="en-US" altLang="en-US" sz="24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</a:rPr>
              <a:t>Универзитет у </a:t>
            </a:r>
            <a:r>
              <a:rPr lang="sr-Cyrl-RS" altLang="en-US" sz="1600" b="1" dirty="0" err="1">
                <a:latin typeface="+mj-lt"/>
              </a:rPr>
              <a:t>Кр</a:t>
            </a:r>
            <a:r>
              <a:rPr lang="en-US" altLang="en-US" sz="1600" b="1" dirty="0">
                <a:latin typeface="+mj-lt"/>
              </a:rPr>
              <a:t>a</a:t>
            </a:r>
            <a:r>
              <a:rPr lang="sr-Cyrl-RS" altLang="en-US" sz="1600" b="1" dirty="0" err="1">
                <a:latin typeface="+mj-lt"/>
              </a:rPr>
              <a:t>гујевцу</a:t>
            </a:r>
            <a:endParaRPr lang="sr-Cyrl-RS" altLang="en-US" sz="1600" b="1" dirty="0">
              <a:latin typeface="+mj-lt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</a:rPr>
              <a:t>ФАКУЛТЕТ МЕДИЦИНСКИХ НАУКА</a:t>
            </a:r>
            <a:endParaRPr lang="en-US" altLang="en-US" sz="1900" dirty="0">
              <a:latin typeface="+mj-lt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4386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Сазревање постуралног рефлексног механизма</a:t>
            </a:r>
            <a:endParaRPr lang="en-US" sz="3200"/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/>
              <a:t>Сазревање мишићног тонуса у проксимално- дисталном правцу</a:t>
            </a:r>
            <a:r>
              <a:rPr lang="en-US"/>
              <a:t> значи да се нормотонија најпре јавља у мишићима проксималног дела екстремитета а најкасније у мишићима дисталних делова. 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0CCFC0-73C1-4ABA-A68F-DC687590DEC0}" type="slidenum">
              <a:rPr lang="en-US" altLang="en-US" smtClean="0">
                <a:cs typeface="Arial" pitchFamily="34" charset="0"/>
              </a:rPr>
              <a:pPr/>
              <a:t>10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814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Сазревање постуралног рефлексног механизма</a:t>
            </a:r>
            <a:endParaRPr lang="en-US" sz="3200"/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/>
              <a:t>Сазревање мишићног тонуса у медио-латералном правцу </a:t>
            </a:r>
            <a:r>
              <a:rPr lang="en-US"/>
              <a:t>, води ка попуштању хипертоније флексора и пронатора, одн. унутрашњих ротатора екстремитета и окреће их према споља, што ствара услове за ход (ДЕ) и ставара услове за манипулативне способности (ГЕ).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0546F16-85A5-43B2-AF9A-8098BDAD5378}" type="slidenum">
              <a:rPr lang="en-US" altLang="en-US" smtClean="0">
                <a:cs typeface="Arial" pitchFamily="34" charset="0"/>
              </a:rPr>
              <a:pPr/>
              <a:t>11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3779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РАЗВОЈНА</a:t>
            </a:r>
            <a:r>
              <a:rPr lang="hr-HR" sz="3600" b="1">
                <a:solidFill>
                  <a:srgbClr val="FF0000"/>
                </a:solidFill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РАЗДОБЉА</a:t>
            </a:r>
            <a:endParaRPr lang="en-US" sz="3600">
              <a:solidFill>
                <a:srgbClr val="FF0000"/>
              </a:solidFill>
            </a:endParaRPr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ПРЕНАТАЛНО</a:t>
            </a:r>
            <a:r>
              <a:rPr lang="hr-HR"/>
              <a:t> </a:t>
            </a:r>
            <a:r>
              <a:rPr lang="en-US"/>
              <a:t>РАЗДОБЉЕ до</a:t>
            </a:r>
            <a:r>
              <a:rPr lang="hr-HR"/>
              <a:t> </a:t>
            </a:r>
            <a:r>
              <a:rPr lang="en-US"/>
              <a:t>рођења</a:t>
            </a:r>
            <a:r>
              <a:rPr lang="hr-HR"/>
              <a:t> (</a:t>
            </a:r>
            <a:r>
              <a:rPr lang="en-US"/>
              <a:t>око</a:t>
            </a:r>
            <a:r>
              <a:rPr lang="hr-HR"/>
              <a:t> 266 </a:t>
            </a:r>
            <a:r>
              <a:rPr lang="en-US"/>
              <a:t>дана</a:t>
            </a:r>
            <a:r>
              <a:rPr lang="hr-HR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НОВОРОЂЕНЋЕ</a:t>
            </a:r>
            <a:r>
              <a:rPr lang="hr-HR"/>
              <a:t>                       	  2 </a:t>
            </a:r>
            <a:r>
              <a:rPr lang="en-US"/>
              <a:t>месец</a:t>
            </a:r>
            <a:r>
              <a:rPr lang="hr-HR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ОДОЈЧЕ</a:t>
            </a:r>
            <a:r>
              <a:rPr lang="en-GB"/>
              <a:t>	</a:t>
            </a:r>
            <a:r>
              <a:rPr lang="hr-HR"/>
              <a:t>                               </a:t>
            </a:r>
            <a:r>
              <a:rPr lang="en-US"/>
              <a:t>      </a:t>
            </a:r>
            <a:r>
              <a:rPr lang="hr-HR"/>
              <a:t>  1 </a:t>
            </a:r>
            <a:r>
              <a:rPr lang="en-US"/>
              <a:t>г</a:t>
            </a:r>
            <a:r>
              <a:rPr lang="hr-HR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РАНО</a:t>
            </a:r>
            <a:r>
              <a:rPr lang="hr-HR"/>
              <a:t> </a:t>
            </a:r>
            <a:r>
              <a:rPr lang="en-US"/>
              <a:t>ДЕТИЊСТВО</a:t>
            </a:r>
            <a:r>
              <a:rPr lang="hr-HR"/>
              <a:t>                    	  1 - 3 </a:t>
            </a:r>
            <a:r>
              <a:rPr lang="en-US"/>
              <a:t>г</a:t>
            </a:r>
            <a:r>
              <a:rPr lang="hr-H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ПРЕДШКОЛСКА</a:t>
            </a:r>
            <a:r>
              <a:rPr lang="hr-HR"/>
              <a:t> </a:t>
            </a:r>
            <a:r>
              <a:rPr lang="en-US"/>
              <a:t>ДОБА</a:t>
            </a:r>
            <a:r>
              <a:rPr lang="hr-HR"/>
              <a:t>                 </a:t>
            </a:r>
            <a:r>
              <a:rPr lang="en-US"/>
              <a:t>      </a:t>
            </a:r>
            <a:r>
              <a:rPr lang="hr-HR"/>
              <a:t>3 - 6 </a:t>
            </a:r>
            <a:r>
              <a:rPr lang="en-US"/>
              <a:t>г</a:t>
            </a:r>
            <a:r>
              <a:rPr lang="hr-HR"/>
              <a:t>.  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ШКОЛСКА</a:t>
            </a:r>
            <a:r>
              <a:rPr lang="hr-HR"/>
              <a:t> </a:t>
            </a:r>
            <a:r>
              <a:rPr lang="en-US"/>
              <a:t>ДЕЧЈА</a:t>
            </a:r>
            <a:r>
              <a:rPr lang="hr-HR"/>
              <a:t> </a:t>
            </a:r>
            <a:r>
              <a:rPr lang="en-US"/>
              <a:t>ДОБА</a:t>
            </a:r>
            <a:r>
              <a:rPr lang="hr-HR"/>
              <a:t>            </a:t>
            </a:r>
            <a:r>
              <a:rPr lang="en-US"/>
              <a:t>        </a:t>
            </a:r>
            <a:r>
              <a:rPr lang="hr-HR"/>
              <a:t>7 - 12/3 </a:t>
            </a:r>
            <a:r>
              <a:rPr lang="en-US"/>
              <a:t>г</a:t>
            </a:r>
            <a:r>
              <a:rPr lang="hr-H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ПУБЕРТЕТ</a:t>
            </a:r>
            <a:r>
              <a:rPr lang="hr-HR"/>
              <a:t>                          		12 - 15 </a:t>
            </a:r>
            <a:r>
              <a:rPr lang="en-US"/>
              <a:t>г</a:t>
            </a:r>
            <a:r>
              <a:rPr lang="hr-H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МЛАДАЛАШТВО</a:t>
            </a:r>
            <a:r>
              <a:rPr lang="hr-HR"/>
              <a:t> </a:t>
            </a:r>
            <a:r>
              <a:rPr lang="en-US"/>
              <a:t>–АДОЛЕСЦЕНЦИЈА</a:t>
            </a:r>
            <a:r>
              <a:rPr lang="hr-HR"/>
              <a:t> </a:t>
            </a:r>
            <a:r>
              <a:rPr lang="en-US"/>
              <a:t> </a:t>
            </a:r>
            <a:r>
              <a:rPr lang="hr-HR"/>
              <a:t>15 - 18/20 </a:t>
            </a:r>
            <a:r>
              <a:rPr lang="en-US"/>
              <a:t>г</a:t>
            </a:r>
            <a:r>
              <a:rPr lang="hr-H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ЗРЕЛА</a:t>
            </a:r>
            <a:r>
              <a:rPr lang="hr-HR"/>
              <a:t> </a:t>
            </a:r>
            <a:r>
              <a:rPr lang="en-US"/>
              <a:t>ДОБ</a:t>
            </a:r>
            <a:r>
              <a:rPr lang="hr-HR"/>
              <a:t>  </a:t>
            </a:r>
            <a:r>
              <a:rPr lang="en-US"/>
              <a:t>ИЛИ</a:t>
            </a:r>
            <a:r>
              <a:rPr lang="en-GB"/>
              <a:t> </a:t>
            </a:r>
            <a:r>
              <a:rPr lang="en-US"/>
              <a:t>АДУЛТНИ</a:t>
            </a:r>
            <a:r>
              <a:rPr lang="en-GB"/>
              <a:t> </a:t>
            </a:r>
            <a:r>
              <a:rPr lang="en-US"/>
              <a:t>ПЕРИОД  </a:t>
            </a:r>
            <a:r>
              <a:rPr lang="hr-HR"/>
              <a:t>20 - 50/60 </a:t>
            </a:r>
            <a:r>
              <a:rPr lang="en-US"/>
              <a:t>г</a:t>
            </a:r>
            <a:r>
              <a:rPr lang="hr-H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ПРЕДСТАРАЧКО</a:t>
            </a:r>
            <a:r>
              <a:rPr lang="hr-HR"/>
              <a:t> </a:t>
            </a:r>
            <a:r>
              <a:rPr lang="en-US"/>
              <a:t>ДОБА</a:t>
            </a:r>
            <a:r>
              <a:rPr lang="hr-HR"/>
              <a:t>           	50/60 - 67 </a:t>
            </a:r>
            <a:r>
              <a:rPr lang="en-US"/>
              <a:t>г</a:t>
            </a:r>
            <a:r>
              <a:rPr lang="hr-HR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СТАРОСТ</a:t>
            </a:r>
            <a:r>
              <a:rPr lang="hr-HR"/>
              <a:t>                           	</a:t>
            </a:r>
            <a:r>
              <a:rPr lang="en-US"/>
              <a:t>до</a:t>
            </a:r>
            <a:r>
              <a:rPr lang="hr-HR"/>
              <a:t> </a:t>
            </a:r>
            <a:r>
              <a:rPr lang="en-US"/>
              <a:t>краја</a:t>
            </a:r>
            <a:r>
              <a:rPr lang="hr-HR"/>
              <a:t> </a:t>
            </a:r>
            <a:r>
              <a:rPr lang="en-US"/>
              <a:t>живота</a:t>
            </a:r>
          </a:p>
          <a:p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3E1F83-1671-4791-B3D2-2606B604D64E}" type="slidenum">
              <a:rPr lang="en-US" altLang="en-US" smtClean="0">
                <a:cs typeface="Arial" pitchFamily="34" charset="0"/>
              </a:rPr>
              <a:pPr/>
              <a:t>12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58624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Груба моторна контрола одојчета</a:t>
            </a:r>
            <a:endParaRPr lang="en-US" sz="36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pPr marL="711200" indent="-711200" eaLnBrk="1" hangingPunct="1">
              <a:lnSpc>
                <a:spcPct val="80000"/>
              </a:lnSpc>
              <a:buClr>
                <a:schemeClr val="tx1"/>
              </a:buClr>
              <a:buFontTx/>
              <a:buAutoNum type="romanUcPeriod"/>
              <a:defRPr/>
            </a:pPr>
            <a:r>
              <a:rPr lang="sr-Cyrl-RS" u="sng" dirty="0"/>
              <a:t>У</a:t>
            </a:r>
            <a:r>
              <a:rPr lang="en-US" u="sng" dirty="0"/>
              <a:t> </a:t>
            </a:r>
            <a:r>
              <a:rPr lang="sr-Cyrl-RS" u="sng" dirty="0"/>
              <a:t>првом</a:t>
            </a:r>
            <a:r>
              <a:rPr lang="en-US" u="sng" dirty="0"/>
              <a:t> </a:t>
            </a:r>
            <a:r>
              <a:rPr lang="sr-Cyrl-RS" u="sng" dirty="0"/>
              <a:t>тромесечју:</a:t>
            </a:r>
            <a:r>
              <a:rPr lang="sr-Cyrl-RS" dirty="0"/>
              <a:t> овладава покретима главе.</a:t>
            </a:r>
            <a:endParaRPr lang="en-US" dirty="0"/>
          </a:p>
          <a:p>
            <a:pPr marL="711200" indent="-711200" eaLnBrk="1" hangingPunct="1">
              <a:lnSpc>
                <a:spcPct val="80000"/>
              </a:lnSpc>
              <a:buClr>
                <a:schemeClr val="tx1"/>
              </a:buClr>
              <a:buFontTx/>
              <a:buAutoNum type="romanUcPeriod"/>
              <a:defRPr/>
            </a:pPr>
            <a:endParaRPr lang="sr-Latn-CS" dirty="0"/>
          </a:p>
          <a:p>
            <a:pPr marL="711200" indent="-711200" eaLnBrk="1" hangingPunct="1">
              <a:lnSpc>
                <a:spcPct val="80000"/>
              </a:lnSpc>
              <a:buClr>
                <a:schemeClr val="tx1"/>
              </a:buClr>
              <a:buFontTx/>
              <a:buAutoNum type="romanUcPeriod"/>
              <a:defRPr/>
            </a:pPr>
            <a:r>
              <a:rPr lang="sr-Cyrl-RS" u="sng" dirty="0"/>
              <a:t>У</a:t>
            </a:r>
            <a:r>
              <a:rPr lang="en-US" u="sng" dirty="0"/>
              <a:t> </a:t>
            </a:r>
            <a:r>
              <a:rPr lang="sr-Cyrl-RS" u="sng" dirty="0"/>
              <a:t>другом</a:t>
            </a:r>
            <a:r>
              <a:rPr lang="en-US" u="sng" dirty="0"/>
              <a:t> </a:t>
            </a:r>
            <a:r>
              <a:rPr lang="sr-Cyrl-RS" u="sng" dirty="0"/>
              <a:t>тромесечју:</a:t>
            </a:r>
            <a:r>
              <a:rPr lang="sr-Cyrl-RS" dirty="0"/>
              <a:t> овладава покретима горњег дела трупа и руку.</a:t>
            </a:r>
            <a:endParaRPr lang="en-US" dirty="0"/>
          </a:p>
          <a:p>
            <a:pPr marL="711200" indent="-711200" eaLnBrk="1" hangingPunct="1">
              <a:lnSpc>
                <a:spcPct val="80000"/>
              </a:lnSpc>
              <a:buClr>
                <a:schemeClr val="tx1"/>
              </a:buClr>
              <a:buFontTx/>
              <a:buAutoNum type="romanUcPeriod"/>
              <a:defRPr/>
            </a:pPr>
            <a:endParaRPr lang="sr-Latn-CS" dirty="0"/>
          </a:p>
          <a:p>
            <a:pPr marL="711200" indent="-711200" eaLnBrk="1" hangingPunct="1">
              <a:lnSpc>
                <a:spcPct val="80000"/>
              </a:lnSpc>
              <a:buClr>
                <a:schemeClr val="tx1"/>
              </a:buClr>
              <a:buFontTx/>
              <a:buAutoNum type="romanUcPeriod"/>
              <a:defRPr/>
            </a:pPr>
            <a:r>
              <a:rPr lang="sr-Cyrl-RS" u="sng" dirty="0"/>
              <a:t>У</a:t>
            </a:r>
            <a:r>
              <a:rPr lang="en-US" u="sng" dirty="0"/>
              <a:t> </a:t>
            </a:r>
            <a:r>
              <a:rPr lang="sr-Cyrl-RS" u="sng" dirty="0"/>
              <a:t>трећем</a:t>
            </a:r>
            <a:r>
              <a:rPr lang="en-US" u="sng" dirty="0"/>
              <a:t> </a:t>
            </a:r>
            <a:r>
              <a:rPr lang="sr-Cyrl-RS" u="sng" dirty="0"/>
              <a:t>тромесечју:</a:t>
            </a:r>
            <a:r>
              <a:rPr lang="sr-Cyrl-RS" dirty="0"/>
              <a:t> овладава покретима доњег дела трупа и прстију.</a:t>
            </a:r>
            <a:endParaRPr lang="en-US" dirty="0"/>
          </a:p>
          <a:p>
            <a:pPr marL="711200" indent="-711200" eaLnBrk="1" hangingPunct="1">
              <a:lnSpc>
                <a:spcPct val="80000"/>
              </a:lnSpc>
              <a:buClr>
                <a:schemeClr val="tx1"/>
              </a:buClr>
              <a:buFontTx/>
              <a:buAutoNum type="romanUcPeriod"/>
              <a:defRPr/>
            </a:pPr>
            <a:endParaRPr lang="sr-Latn-CS" dirty="0"/>
          </a:p>
          <a:p>
            <a:pPr marL="711200" indent="-711200" eaLnBrk="1" hangingPunct="1">
              <a:lnSpc>
                <a:spcPct val="80000"/>
              </a:lnSpc>
              <a:buClr>
                <a:schemeClr val="tx1"/>
              </a:buClr>
              <a:buFontTx/>
              <a:buAutoNum type="romanUcPeriod"/>
              <a:defRPr/>
            </a:pPr>
            <a:r>
              <a:rPr lang="sr-Cyrl-RS" u="sng" dirty="0"/>
              <a:t>У</a:t>
            </a:r>
            <a:r>
              <a:rPr lang="en-US" u="sng" dirty="0"/>
              <a:t> </a:t>
            </a:r>
            <a:r>
              <a:rPr lang="sr-Cyrl-RS" u="sng" dirty="0"/>
              <a:t>четвртом</a:t>
            </a:r>
            <a:r>
              <a:rPr lang="en-US" u="sng" dirty="0"/>
              <a:t> </a:t>
            </a:r>
            <a:r>
              <a:rPr lang="sr-Cyrl-RS" u="sng" dirty="0"/>
              <a:t>тромесечју:</a:t>
            </a:r>
            <a:r>
              <a:rPr lang="sr-Cyrl-RS" dirty="0"/>
              <a:t> овладава покретима ногу и садејством тих покрета се омогућава стајање и ходање детета.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912636-E56D-45D5-B6F5-D6CA58C59D8C}" type="slidenum">
              <a:rPr lang="en-US" altLang="en-US" smtClean="0">
                <a:cs typeface="Arial" pitchFamily="34" charset="0"/>
              </a:rPr>
              <a:pPr/>
              <a:t>13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4117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Скала психомоторног развоја раног детињства</a:t>
            </a:r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685800" y="1524000"/>
            <a:ext cx="8458200" cy="4114800"/>
          </a:xfrm>
        </p:spPr>
        <p:txBody>
          <a:bodyPr/>
          <a:lstStyle/>
          <a:p>
            <a:r>
              <a:rPr lang="en-US"/>
              <a:t>Крајем 1. месеца – одиже браду кад лежи потрбушке</a:t>
            </a:r>
          </a:p>
          <a:p>
            <a:r>
              <a:rPr lang="en-US"/>
              <a:t>Крајем 2. месеца – диже горњи део тела</a:t>
            </a:r>
          </a:p>
          <a:p>
            <a:r>
              <a:rPr lang="en-US"/>
              <a:t>Крајем 4. месеца – седи са потпором</a:t>
            </a:r>
          </a:p>
          <a:p>
            <a:r>
              <a:rPr lang="en-US"/>
              <a:t>Крајем 5. месеца – седи у крилу</a:t>
            </a:r>
          </a:p>
          <a:p>
            <a:r>
              <a:rPr lang="en-US"/>
              <a:t>Крајем 6. месеца – седи само</a:t>
            </a:r>
          </a:p>
          <a:p>
            <a:r>
              <a:rPr lang="en-US"/>
              <a:t>Крајем 8. месеца – стоји уз нечију помоћ</a:t>
            </a:r>
          </a:p>
          <a:p>
            <a:r>
              <a:rPr lang="en-US"/>
              <a:t>Крајем 9. месеца – стоји само придр.се за намештај</a:t>
            </a:r>
          </a:p>
          <a:p>
            <a:r>
              <a:rPr lang="en-US"/>
              <a:t>Крајем 10. месеца - пузи</a:t>
            </a:r>
          </a:p>
          <a:p>
            <a:r>
              <a:rPr lang="en-US"/>
              <a:t>Крајем 11. месеца – хода кад га неко води</a:t>
            </a:r>
          </a:p>
          <a:p>
            <a:r>
              <a:rPr lang="en-US"/>
              <a:t>Крајем 13. месеца – пење се уз степенице пузећи</a:t>
            </a:r>
          </a:p>
          <a:p>
            <a:r>
              <a:rPr lang="en-US"/>
              <a:t>Крајем 14. месеца – стоји само</a:t>
            </a:r>
          </a:p>
          <a:p>
            <a:r>
              <a:rPr lang="en-US"/>
              <a:t>Крајем 15. месеца – хода само</a:t>
            </a:r>
          </a:p>
          <a:p>
            <a:endParaRPr 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DB3163-7968-4E94-9160-C509666C860F}" type="slidenum">
              <a:rPr lang="en-US" altLang="en-US" smtClean="0">
                <a:cs typeface="Arial" pitchFamily="34" charset="0"/>
              </a:rPr>
              <a:pPr/>
              <a:t>14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62118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Дете рођено са ризиком- ризико беба</a:t>
            </a:r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Код извесног броја деце матурација ЦНС-а је успорена, у извесним фазама развоја може доћи и до застоја који се манифетује знацима дисфункције нервног система, а у каснијем развоју код ове деце се могу испољити и масивнији неуроразвојни поремећаји.</a:t>
            </a:r>
          </a:p>
          <a:p>
            <a:r>
              <a:rPr lang="en-US"/>
              <a:t>Овакав развој детета се сврстава у синдром “ризико дете”.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C86C20-D06C-445E-BEC6-FBC88309D56E}" type="slidenum">
              <a:rPr lang="en-US" altLang="en-US" smtClean="0">
                <a:cs typeface="Arial" pitchFamily="34" charset="0"/>
              </a:rPr>
              <a:pPr/>
              <a:t>15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9519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Анамнестички ризико беба:</a:t>
            </a:r>
          </a:p>
        </p:txBody>
      </p:sp>
      <p:sp>
        <p:nvSpPr>
          <p:cNvPr id="194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- деца рођена из ризичних трудноћа (одржавање трудноће, инфекције мајке, дијабетес мајке, плацента превија)</a:t>
            </a:r>
          </a:p>
          <a:p>
            <a:r>
              <a:rPr lang="en-US"/>
              <a:t>- превремено рођена деца и деца рођена из вишеструких трудноћа</a:t>
            </a:r>
          </a:p>
          <a:p>
            <a:r>
              <a:rPr lang="en-US"/>
              <a:t>- деца која су на самом рођењу имала асфиксију, хипербилирубинемију</a:t>
            </a:r>
          </a:p>
          <a:p>
            <a:r>
              <a:rPr lang="en-US"/>
              <a:t>- деца која су у првим месецима имала инфекцију</a:t>
            </a:r>
          </a:p>
          <a:p>
            <a:r>
              <a:rPr lang="en-US"/>
              <a:t>Анамнестички ризико дете не мора показивати знаке абнормалног развоја.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E38B76-B700-425F-B438-0C8F8CDC99DB}" type="slidenum">
              <a:rPr lang="en-US" altLang="en-US" smtClean="0">
                <a:cs typeface="Arial" pitchFamily="34" charset="0"/>
              </a:rPr>
              <a:pPr/>
              <a:t>16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4226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Терапија ризико беба</a:t>
            </a:r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Редовне контроле дечјег неуролога и физијатра</a:t>
            </a:r>
          </a:p>
          <a:p>
            <a:r>
              <a:rPr lang="en-US"/>
              <a:t>Уколико се при прегледу нађе абнормалан или успорен развој дете се укључује у специфични хабилитациони третман.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725455-004E-47E2-A6AB-EEA74CAB6FCA}" type="slidenum">
              <a:rPr lang="en-US" altLang="en-US" smtClean="0">
                <a:cs typeface="Arial" pitchFamily="34" charset="0"/>
              </a:rPr>
              <a:pPr/>
              <a:t>17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5222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07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3600" b="1"/>
              <a:t>ДЕЧЈА ЦЕРЕБРАЛНА ПАРАЛИЗА</a:t>
            </a:r>
          </a:p>
        </p:txBody>
      </p:sp>
    </p:spTree>
  </p:cSld>
  <p:clrMapOvr>
    <a:masterClrMapping/>
  </p:clrMapOvr>
  <p:transition advTm="7373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Дефиниција ДЦО</a:t>
            </a:r>
          </a:p>
        </p:txBody>
      </p:sp>
      <p:sp>
        <p:nvSpPr>
          <p:cNvPr id="225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/>
              <a:t>Први пут описана 1853., Џон Вилијмс Литл</a:t>
            </a:r>
          </a:p>
          <a:p>
            <a:r>
              <a:rPr lang="en-US"/>
              <a:t>Губитак или поремећај моторне функције настао дејством неког физичког инсулта углавном на моторни систем мозга у развоју </a:t>
            </a:r>
            <a:r>
              <a:rPr lang="en-US" sz="2000"/>
              <a:t>(Радојичић, 1989.)</a:t>
            </a:r>
            <a:endParaRPr 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F1FF1AA-C553-481D-8208-E48130BA4465}" type="slidenum">
              <a:rPr lang="en-US" altLang="en-US" smtClean="0">
                <a:cs typeface="Arial" pitchFamily="34" charset="0"/>
              </a:rPr>
              <a:pPr/>
              <a:t>19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6217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4000" b="1"/>
              <a:t>Рехабилитација деце</a:t>
            </a:r>
          </a:p>
        </p:txBody>
      </p:sp>
    </p:spTree>
  </p:cSld>
  <p:clrMapOvr>
    <a:masterClrMapping/>
  </p:clrMapOvr>
  <p:transition advTm="4732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ФАКТОРИ РИЗИКА</a:t>
            </a:r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en-US" sz="3200" b="1"/>
              <a:t>  ПРЕНАТАЛНИ ФАКТОРИ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en-US" sz="3200" b="1"/>
              <a:t>  ПЕРИНАТАЛНИ ФАКТОРИ</a:t>
            </a:r>
          </a:p>
          <a:p>
            <a:pPr>
              <a:lnSpc>
                <a:spcPct val="200000"/>
              </a:lnSpc>
              <a:buFont typeface="Tahoma" pitchFamily="34" charset="0"/>
              <a:buAutoNum type="arabicParenR"/>
            </a:pPr>
            <a:r>
              <a:rPr lang="en-US" sz="3200" b="1"/>
              <a:t>  ПОСТНАТАЛНИ ФАКТОРИ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B629C0E-F8C9-4839-879D-0422ACAB3959}" type="slidenum">
              <a:rPr lang="en-US" altLang="en-US" smtClean="0">
                <a:cs typeface="Arial" pitchFamily="34" charset="0"/>
              </a:rPr>
              <a:pPr/>
              <a:t>20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231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ПРЕНАТАЛНИ ФАКТОРИ РИЗИКА</a:t>
            </a:r>
          </a:p>
        </p:txBody>
      </p:sp>
      <p:sp>
        <p:nvSpPr>
          <p:cNvPr id="245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914400" y="1600200"/>
            <a:ext cx="8001000" cy="4876800"/>
          </a:xfrm>
        </p:spPr>
        <p:txBody>
          <a:bodyPr/>
          <a:lstStyle/>
          <a:p>
            <a:pPr>
              <a:buFont typeface="Tahoma" pitchFamily="34" charset="0"/>
              <a:buAutoNum type="arabicParenR"/>
            </a:pPr>
            <a:r>
              <a:rPr lang="en-US"/>
              <a:t>Инфективна обољења </a:t>
            </a:r>
            <a:r>
              <a:rPr lang="en-US" sz="2000"/>
              <a:t>(токсоплазмаоза, рубеола, ЦМВ,херпес, луес)</a:t>
            </a:r>
            <a:endParaRPr lang="en-US"/>
          </a:p>
          <a:p>
            <a:pPr>
              <a:buFont typeface="Tahoma" pitchFamily="34" charset="0"/>
              <a:buAutoNum type="arabicParenR"/>
            </a:pPr>
            <a:r>
              <a:rPr lang="en-US"/>
              <a:t>Интоксикација </a:t>
            </a:r>
            <a:r>
              <a:rPr lang="en-US" sz="2000"/>
              <a:t>(еклампсија тровање угљен-моноксидом)</a:t>
            </a:r>
            <a:endParaRPr lang="en-US"/>
          </a:p>
          <a:p>
            <a:pPr>
              <a:buFont typeface="Tahoma" pitchFamily="34" charset="0"/>
              <a:buAutoNum type="arabicParenR"/>
            </a:pPr>
            <a:r>
              <a:rPr lang="en-US"/>
              <a:t>Општа обољења мајке </a:t>
            </a:r>
            <a:r>
              <a:rPr lang="en-US" sz="2000"/>
              <a:t>(ТБЦ, анемија, срчана декомпензација, емоционални стрес)</a:t>
            </a:r>
            <a:endParaRPr lang="en-US"/>
          </a:p>
          <a:p>
            <a:pPr>
              <a:buFont typeface="Tahoma" pitchFamily="34" charset="0"/>
              <a:buAutoNum type="arabicParenR"/>
            </a:pPr>
            <a:r>
              <a:rPr lang="en-US"/>
              <a:t>Ендокрини поремећаји </a:t>
            </a:r>
            <a:r>
              <a:rPr lang="en-US" sz="2000"/>
              <a:t>(ДМ, хипертиреоидизам)</a:t>
            </a:r>
            <a:endParaRPr lang="en-US"/>
          </a:p>
          <a:p>
            <a:pPr>
              <a:buFont typeface="Tahoma" pitchFamily="34" charset="0"/>
              <a:buAutoNum type="arabicParenR"/>
            </a:pPr>
            <a:r>
              <a:rPr lang="en-US"/>
              <a:t>Токсичне супстанције </a:t>
            </a:r>
            <a:r>
              <a:rPr lang="en-US" sz="2000"/>
              <a:t>(јонизујуће зрачење, никотин, алкохол, тешки метали)</a:t>
            </a:r>
            <a:endParaRPr lang="en-US"/>
          </a:p>
          <a:p>
            <a:pPr>
              <a:buFont typeface="Tahoma" pitchFamily="34" charset="0"/>
              <a:buAutoNum type="arabicParenR"/>
            </a:pPr>
            <a:r>
              <a:rPr lang="en-US"/>
              <a:t>Лекови </a:t>
            </a:r>
            <a:r>
              <a:rPr lang="en-US" sz="2000"/>
              <a:t>(цитостатици, хистаминици, антидепресиви, салицилати, инсулин, сулфонамиди....) </a:t>
            </a:r>
          </a:p>
          <a:p>
            <a:pPr>
              <a:buFont typeface="Tahoma" pitchFamily="34" charset="0"/>
              <a:buAutoNum type="arabicParenR"/>
            </a:pPr>
            <a:r>
              <a:rPr lang="en-US"/>
              <a:t>Поремећај исхране мајке </a:t>
            </a:r>
            <a:r>
              <a:rPr lang="en-US" sz="2000"/>
              <a:t>(храна сиромашна беланчевинама, витаминима)</a:t>
            </a:r>
          </a:p>
          <a:p>
            <a:pPr>
              <a:buFont typeface="Tahoma" pitchFamily="34" charset="0"/>
              <a:buAutoNum type="arabicParenR"/>
            </a:pPr>
            <a:r>
              <a:rPr lang="en-US"/>
              <a:t>Траума</a:t>
            </a:r>
            <a:r>
              <a:rPr lang="en-US" sz="2000"/>
              <a:t> (краварења, аноксија)</a:t>
            </a:r>
            <a:endParaRPr 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561CE69-C0FA-4C3F-AFD2-2B7FFA5EE2F7}" type="slidenum">
              <a:rPr lang="en-US" altLang="en-US" smtClean="0">
                <a:cs typeface="Arial" pitchFamily="34" charset="0"/>
              </a:rPr>
              <a:pPr/>
              <a:t>21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75172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ПЕРИНАТАЛНИ ФАКТОРИ РИЗИКА</a:t>
            </a:r>
            <a:endParaRPr lang="en-US" sz="3600"/>
          </a:p>
        </p:txBody>
      </p:sp>
      <p:sp>
        <p:nvSpPr>
          <p:cNvPr id="256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077200" cy="4114800"/>
          </a:xfrm>
        </p:spPr>
        <p:txBody>
          <a:bodyPr/>
          <a:lstStyle/>
          <a:p>
            <a:r>
              <a:rPr lang="en-US"/>
              <a:t>Недонешеност (прематурус)</a:t>
            </a:r>
          </a:p>
          <a:p>
            <a:r>
              <a:rPr lang="en-US"/>
              <a:t>Компликован, дуготрајан, нагао и нестучан порођај</a:t>
            </a:r>
          </a:p>
          <a:p>
            <a:r>
              <a:rPr lang="en-US"/>
              <a:t>Асфиксија</a:t>
            </a:r>
          </a:p>
          <a:p>
            <a:r>
              <a:rPr lang="en-US"/>
              <a:t>Плацента превиа</a:t>
            </a:r>
          </a:p>
          <a:p>
            <a:r>
              <a:rPr lang="en-US"/>
              <a:t>Употреба форцепса</a:t>
            </a:r>
          </a:p>
          <a:p>
            <a:r>
              <a:rPr lang="en-US"/>
              <a:t>Интракранијална крварења</a:t>
            </a:r>
          </a:p>
          <a:p>
            <a:r>
              <a:rPr lang="en-US"/>
              <a:t>Инфекције</a:t>
            </a:r>
          </a:p>
          <a:p>
            <a:r>
              <a:rPr lang="en-US"/>
              <a:t>Интоксикције (угњен-моноксид)</a:t>
            </a:r>
          </a:p>
          <a:p>
            <a:endParaRPr 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98A2EA6-912A-43BB-9623-5C10DC155797}" type="slidenum">
              <a:rPr lang="en-US" altLang="en-US" smtClean="0">
                <a:cs typeface="Arial" pitchFamily="34" charset="0"/>
              </a:rPr>
              <a:pPr/>
              <a:t>22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4836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1143000"/>
          </a:xfrm>
        </p:spPr>
        <p:txBody>
          <a:bodyPr/>
          <a:lstStyle/>
          <a:p>
            <a:r>
              <a:rPr lang="en-US" sz="3600" b="1"/>
              <a:t>ПОСТНАТАЛНИ ФАКТОРИ РИЗИКА</a:t>
            </a:r>
            <a:endParaRPr lang="en-US" sz="3600"/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Инфекције</a:t>
            </a:r>
          </a:p>
          <a:p>
            <a:r>
              <a:rPr lang="en-US"/>
              <a:t>Трауме</a:t>
            </a:r>
          </a:p>
          <a:p>
            <a:r>
              <a:rPr lang="en-US"/>
              <a:t>Интоксикације</a:t>
            </a:r>
          </a:p>
          <a:p>
            <a:r>
              <a:rPr lang="en-US"/>
              <a:t>Метаболопатије</a:t>
            </a:r>
          </a:p>
          <a:p>
            <a:r>
              <a:rPr lang="en-US"/>
              <a:t>Хипербилирубинемија</a:t>
            </a:r>
          </a:p>
          <a:p>
            <a:r>
              <a:rPr lang="en-US"/>
              <a:t>Хидроцефалус</a:t>
            </a:r>
          </a:p>
          <a:p>
            <a:r>
              <a:rPr lang="en-US"/>
              <a:t>Микроцефалус</a:t>
            </a:r>
          </a:p>
          <a:p>
            <a:r>
              <a:rPr lang="en-US"/>
              <a:t>Краниостеноза</a:t>
            </a:r>
          </a:p>
          <a:p>
            <a:r>
              <a:rPr lang="en-US"/>
              <a:t>Неоплазме</a:t>
            </a:r>
          </a:p>
          <a:p>
            <a:r>
              <a:rPr lang="en-US"/>
              <a:t>Васкуларне промене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1A4DBE-10CF-4B53-897C-BD3C2709F8D0}" type="slidenum">
              <a:rPr lang="en-US" altLang="en-US" smtClean="0">
                <a:cs typeface="Arial" pitchFamily="34" charset="0"/>
              </a:rPr>
              <a:pPr/>
              <a:t>23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7135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Неуролошка класификација ДЦО</a:t>
            </a:r>
          </a:p>
        </p:txBody>
      </p:sp>
      <p:sp>
        <p:nvSpPr>
          <p:cNvPr id="276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/>
              <a:t>Спастични синдром </a:t>
            </a:r>
            <a:r>
              <a:rPr lang="ru-RU"/>
              <a:t>који се манифестује: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 хемиплегијом,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билатералном спастичном  хемиплегијом или хемипарезом,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диплегијом и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квадриплегијом.</a:t>
            </a:r>
            <a:endParaRPr 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8DE313-4F85-4D68-8D6E-D6FE23449D63}" type="slidenum">
              <a:rPr lang="en-US" altLang="en-US" smtClean="0">
                <a:cs typeface="Arial" pitchFamily="34" charset="0"/>
              </a:rPr>
              <a:pPr/>
              <a:t>24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7308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Неуролошка класификација ДЦО</a:t>
            </a:r>
            <a:endParaRPr lang="en-US" sz="3600"/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r>
              <a:rPr lang="ru-RU" b="1"/>
              <a:t>Дискинетчки синдром </a:t>
            </a:r>
            <a:r>
              <a:rPr lang="ru-RU"/>
              <a:t>(екстрапирамидални синдроми) који се манифестује невољним покретима ометају функцију сва 4 екстремитета. </a:t>
            </a:r>
          </a:p>
          <a:p>
            <a:r>
              <a:rPr lang="ru-RU"/>
              <a:t>Ови невољни покрети могу се манифестовати као </a:t>
            </a:r>
            <a:r>
              <a:rPr lang="ru-RU">
                <a:solidFill>
                  <a:srgbClr val="FF0000"/>
                </a:solidFill>
              </a:rPr>
              <a:t>хореа</a:t>
            </a:r>
            <a:r>
              <a:rPr lang="ru-RU"/>
              <a:t> (брзе, нередовне, неочекиване контракције једног мишића или малих миш.група лица булбарних миш.или дисталних делова екстремитета), </a:t>
            </a:r>
            <a:r>
              <a:rPr lang="ru-RU">
                <a:solidFill>
                  <a:srgbClr val="FF0000"/>
                </a:solidFill>
              </a:rPr>
              <a:t>атетоза</a:t>
            </a:r>
            <a:r>
              <a:rPr lang="ru-RU"/>
              <a:t> (спори, црволики, искривљени покрети) или </a:t>
            </a:r>
            <a:r>
              <a:rPr lang="ru-RU">
                <a:solidFill>
                  <a:srgbClr val="FF0000"/>
                </a:solidFill>
              </a:rPr>
              <a:t>дистонија</a:t>
            </a:r>
            <a:r>
              <a:rPr lang="ru-RU"/>
              <a:t> (ритмичне, обично непрекидне промене тонуса са покретним дисторзијама трупа и највећим делом проксималних миш. екстремитета), а могу се видети и </a:t>
            </a:r>
            <a:r>
              <a:rPr lang="ru-RU">
                <a:solidFill>
                  <a:srgbClr val="FF0000"/>
                </a:solidFill>
              </a:rPr>
              <a:t>бализми</a:t>
            </a:r>
            <a:r>
              <a:rPr lang="ru-RU"/>
              <a:t> (широки, нагли или грчевити покрети дисталних делова тела).</a:t>
            </a:r>
            <a:endParaRPr 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CDC9BED-9ADA-46B5-B91F-994E8B42B46C}" type="slidenum">
              <a:rPr lang="en-US" altLang="en-US" smtClean="0">
                <a:cs typeface="Arial" pitchFamily="34" charset="0"/>
              </a:rPr>
              <a:pPr/>
              <a:t>25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4814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Неуролошка класификација ДЦО</a:t>
            </a:r>
            <a:endParaRPr lang="en-US" sz="3600"/>
          </a:p>
        </p:txBody>
      </p:sp>
      <p:sp>
        <p:nvSpPr>
          <p:cNvPr id="296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r>
              <a:rPr lang="ru-RU" b="1"/>
              <a:t>Атаксични синдром </a:t>
            </a:r>
            <a:r>
              <a:rPr lang="ru-RU"/>
              <a:t>који се манифестује неуравнотеженим и некоординисаним вољним покретима трупа и мускулатуре екстремитета а доњи екстремитети су обично више захваћени од горњих. </a:t>
            </a:r>
          </a:p>
          <a:p>
            <a:r>
              <a:rPr lang="ru-RU" b="1"/>
              <a:t>Мешани синдром </a:t>
            </a:r>
            <a:r>
              <a:rPr lang="ru-RU"/>
              <a:t>се одликују спастицитетом и дискинезијом, нпр: спастично-дискинетична квадрипареза, спастично-дистонична хемиплегија итд.</a:t>
            </a:r>
            <a:endParaRPr 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F51650E-45AA-4179-9D33-B2B41A8BFD80}" type="slidenum">
              <a:rPr lang="en-US" altLang="en-US" smtClean="0">
                <a:cs typeface="Arial" pitchFamily="34" charset="0"/>
              </a:rPr>
              <a:pPr/>
              <a:t>26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31916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chemeClr val="tx1"/>
                </a:solidFill>
              </a:rPr>
              <a:t>Подела</a:t>
            </a:r>
            <a:r>
              <a:rPr lang="en-US"/>
              <a:t> </a:t>
            </a:r>
          </a:p>
        </p:txBody>
      </p:sp>
      <p:sp>
        <p:nvSpPr>
          <p:cNvPr id="307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buFont typeface="Wingdings" pitchFamily="2" charset="2"/>
              <a:buChar char=""/>
            </a:pPr>
            <a:r>
              <a:rPr lang="sr-Cyrl-CS" altLang="en-US" sz="2400" b="1"/>
              <a:t>Спастични </a:t>
            </a:r>
            <a:r>
              <a:rPr lang="sr-Cyrl-CS" altLang="en-US" sz="2400"/>
              <a:t>облици:</a:t>
            </a:r>
            <a:endParaRPr lang="en-US" altLang="en-US" sz="2400"/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sr-Cyrl-CS" altLang="en-US" sz="2200"/>
              <a:t>Спастична квадриплегија/пареза</a:t>
            </a:r>
            <a:endParaRPr lang="en-US" altLang="en-US" sz="2200"/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sr-Cyrl-CS" altLang="en-US" sz="2200"/>
              <a:t>Спастична диплегија/пареза</a:t>
            </a:r>
            <a:r>
              <a:rPr lang="en-US" altLang="en-US" sz="2200"/>
              <a:t> 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sr-Cyrl-CS" altLang="en-US" sz="2200"/>
              <a:t>Спастична хемиплегија/пареза</a:t>
            </a:r>
          </a:p>
          <a:p>
            <a:pPr marL="342900" lvl="2" indent="-342900">
              <a:lnSpc>
                <a:spcPct val="90000"/>
              </a:lnSpc>
              <a:buFont typeface="Wingdings" pitchFamily="2" charset="2"/>
              <a:buChar char=""/>
            </a:pPr>
            <a:endParaRPr lang="en-US" altLang="en-US" b="1"/>
          </a:p>
          <a:p>
            <a:pPr marL="342900" lvl="1" indent="-342900">
              <a:lnSpc>
                <a:spcPct val="90000"/>
              </a:lnSpc>
              <a:buFont typeface="Wingdings" pitchFamily="2" charset="2"/>
              <a:buChar char=""/>
            </a:pPr>
            <a:r>
              <a:rPr lang="sr-Cyrl-CS" altLang="en-US" sz="2400" b="1"/>
              <a:t>Екстрапирамидни </a:t>
            </a:r>
            <a:r>
              <a:rPr lang="sr-Cyrl-CS" altLang="en-US" sz="2400"/>
              <a:t>облици:</a:t>
            </a:r>
            <a:endParaRPr lang="en-US" altLang="en-US" sz="2400"/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sr-Cyrl-CS" altLang="en-US" sz="2200"/>
              <a:t>Атаксија</a:t>
            </a:r>
            <a:r>
              <a:rPr lang="en-US" altLang="en-US" sz="2200"/>
              <a:t> 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sr-Cyrl-CS" altLang="en-US" sz="2200"/>
              <a:t>Атетоза (хореоатетоза)</a:t>
            </a:r>
            <a:r>
              <a:rPr lang="en-US" altLang="en-US" sz="2200"/>
              <a:t> 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sr-Cyrl-CS" altLang="en-US" sz="2200"/>
              <a:t>Дистонија</a:t>
            </a:r>
            <a:r>
              <a:rPr lang="en-US" altLang="en-US" sz="2200"/>
              <a:t> </a:t>
            </a:r>
          </a:p>
          <a:p>
            <a:pPr marL="342900" lvl="2" indent="-342900">
              <a:lnSpc>
                <a:spcPct val="90000"/>
              </a:lnSpc>
              <a:buFont typeface="Wingdings" pitchFamily="2" charset="2"/>
              <a:buChar char=""/>
            </a:pPr>
            <a:endParaRPr lang="en-US" altLang="en-US" b="1"/>
          </a:p>
          <a:p>
            <a:pPr marL="342900" lvl="1" indent="-342900">
              <a:lnSpc>
                <a:spcPct val="90000"/>
              </a:lnSpc>
              <a:buFont typeface="Wingdings" pitchFamily="2" charset="2"/>
              <a:buChar char=""/>
            </a:pPr>
            <a:r>
              <a:rPr lang="sr-Cyrl-CS" altLang="en-US" sz="2400" b="1"/>
              <a:t>Мешани </a:t>
            </a:r>
            <a:r>
              <a:rPr lang="sr-Cyrl-CS" altLang="en-US" sz="2400"/>
              <a:t>облици</a:t>
            </a:r>
            <a:endParaRPr lang="en-US" altLang="en-US" sz="2400"/>
          </a:p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26B1C7-8445-4C84-9342-30CEF38B502C}" type="slidenum">
              <a:rPr lang="en-US" altLang="en-US" smtClean="0">
                <a:cs typeface="Arial" pitchFamily="34" charset="0"/>
              </a:rPr>
              <a:pPr/>
              <a:t>27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4795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sr-Cyrl-CS" altLang="en-US" sz="3600" b="1">
                <a:solidFill>
                  <a:srgbClr val="FF0000"/>
                </a:solidFill>
              </a:rPr>
              <a:t>Спастични облици:</a:t>
            </a:r>
            <a:endParaRPr lang="en-US" sz="6000" b="1">
              <a:solidFill>
                <a:srgbClr val="FF0000"/>
              </a:solidFill>
            </a:endParaRP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3663" lvl="1" indent="0">
              <a:buClr>
                <a:schemeClr val="accent1"/>
              </a:buClr>
              <a:buFontTx/>
              <a:buNone/>
              <a:defRPr/>
            </a:pPr>
            <a:r>
              <a:rPr lang="sr-Cyrl-CS" altLang="en-US" sz="2400" b="1" dirty="0">
                <a:cs typeface="Times New Roman" pitchFamily="18" charset="0"/>
              </a:rPr>
              <a:t>1. Спастична квадриплегија/пареза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„Двострука</a:t>
            </a:r>
            <a:r>
              <a:rPr lang="en-US" altLang="en-US" sz="2200" dirty="0"/>
              <a:t> </a:t>
            </a:r>
            <a:r>
              <a:rPr lang="sr-Cyrl-CS" altLang="en-US" sz="2200" dirty="0"/>
              <a:t>хемиплегија“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Облик који прате најтежи поремећаји у развоју, као што су ментална ретардација, микроцефалија и</a:t>
            </a:r>
            <a:r>
              <a:rPr lang="en-US" altLang="en-US" sz="2200" dirty="0"/>
              <a:t> </a:t>
            </a:r>
            <a:r>
              <a:rPr lang="sr-Cyrl-CS" altLang="en-US" sz="2200" dirty="0"/>
              <a:t>епилепсија</a:t>
            </a:r>
            <a:r>
              <a:rPr lang="en-US" altLang="en-US" sz="2200" dirty="0"/>
              <a:t> </a:t>
            </a:r>
            <a:endParaRPr lang="sr-Cyrl-RS" altLang="en-US" sz="2200" dirty="0"/>
          </a:p>
          <a:p>
            <a:pPr marL="457200" lvl="1" indent="0">
              <a:buClr>
                <a:schemeClr val="accent1"/>
              </a:buClr>
              <a:buFontTx/>
              <a:buNone/>
              <a:defRPr/>
            </a:pPr>
            <a:endParaRPr lang="sr-Cyrl-RS" altLang="en-US" sz="2400" dirty="0"/>
          </a:p>
          <a:p>
            <a:pPr marL="93663" lvl="1" indent="0">
              <a:buClr>
                <a:schemeClr val="accent1"/>
              </a:buClr>
              <a:buFontTx/>
              <a:buNone/>
              <a:defRPr/>
            </a:pPr>
            <a:r>
              <a:rPr lang="sr-Cyrl-CS" altLang="en-US" sz="2400" b="1" dirty="0">
                <a:cs typeface="Times New Roman" pitchFamily="18" charset="0"/>
              </a:rPr>
              <a:t>2. Спастична диплегија/пареза</a:t>
            </a:r>
            <a:r>
              <a:rPr lang="sr-Cyrl-CS" altLang="en-US" sz="2400" dirty="0">
                <a:cs typeface="Times New Roman" pitchFamily="18" charset="0"/>
              </a:rPr>
              <a:t> 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Позната историјски као</a:t>
            </a:r>
            <a:r>
              <a:rPr lang="en-GB" altLang="en-US" sz="2200" dirty="0"/>
              <a:t> “</a:t>
            </a:r>
            <a:r>
              <a:rPr lang="en-GB" altLang="en-US" sz="2200" dirty="0" err="1"/>
              <a:t>Littleova</a:t>
            </a:r>
            <a:r>
              <a:rPr lang="en-GB" altLang="en-US" sz="2200" dirty="0"/>
              <a:t> </a:t>
            </a:r>
            <a:r>
              <a:rPr lang="sr-Cyrl-CS" altLang="en-US" sz="2200" dirty="0"/>
              <a:t>болест“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Карактерише спастицитетом доњих удова, тзв. „положајем</a:t>
            </a:r>
            <a:r>
              <a:rPr lang="en-US" altLang="en-US" sz="2200" dirty="0"/>
              <a:t> </a:t>
            </a:r>
            <a:r>
              <a:rPr lang="sr-Cyrl-CS" altLang="en-US" sz="2200" dirty="0"/>
              <a:t>маказа“ ДЕ у вертикалној суспензији због спазма аддуктора 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Међу етиолошким узроцима у овој форми је честа ниска порођајна маса</a:t>
            </a:r>
            <a:r>
              <a:rPr lang="en-US" altLang="en-US" sz="2200" dirty="0"/>
              <a:t>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24322E6-E535-4839-9260-7370F7068373}" type="slidenum">
              <a:rPr lang="en-US" altLang="en-US" smtClean="0">
                <a:cs typeface="Arial" pitchFamily="34" charset="0"/>
              </a:rPr>
              <a:pPr/>
              <a:t>28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43477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 b="1">
                <a:solidFill>
                  <a:srgbClr val="FF0000"/>
                </a:solidFill>
              </a:rPr>
              <a:t>Спастични облици:</a:t>
            </a:r>
            <a:endParaRPr lang="en-US" sz="36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sr-Cyrl-CS" altLang="en-US" b="1" dirty="0">
                <a:cs typeface="Times New Roman" pitchFamily="18" charset="0"/>
              </a:rPr>
              <a:t>3. Спастична хемиплегија/пареза</a:t>
            </a:r>
            <a:r>
              <a:rPr lang="sr-Cyrl-CS" altLang="en-US" dirty="0">
                <a:cs typeface="Times New Roman" pitchFamily="18" charset="0"/>
              </a:rPr>
              <a:t>  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Најчешћи клинички облик (у око 1/3 оболелих)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Стање карактерише једнострана спастична слабост, рука је у правилу више захваћена од ноге </a:t>
            </a:r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Перинатални</a:t>
            </a:r>
            <a:r>
              <a:rPr lang="en-US" altLang="en-US" sz="2200" dirty="0"/>
              <a:t> </a:t>
            </a:r>
            <a:r>
              <a:rPr lang="sr-Cyrl-CS" altLang="en-US" sz="2200" dirty="0"/>
              <a:t>етиолошки фактори су доминантни и присутни у више од 40%</a:t>
            </a:r>
            <a:r>
              <a:rPr lang="en-US" altLang="en-US" sz="2200" dirty="0"/>
              <a:t> </a:t>
            </a:r>
            <a:r>
              <a:rPr lang="sr-Cyrl-CS" altLang="en-US" sz="2200" dirty="0"/>
              <a:t>оболелих</a:t>
            </a:r>
            <a:endParaRPr lang="en-US" sz="2200" dirty="0"/>
          </a:p>
          <a:p>
            <a:pPr>
              <a:defRPr/>
            </a:pPr>
            <a:endParaRPr 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91718F3-0BE5-47A5-A95D-E60A44B37CF4}" type="slidenum">
              <a:rPr lang="en-US" altLang="en-US" smtClean="0">
                <a:cs typeface="Arial" pitchFamily="34" charset="0"/>
              </a:rPr>
              <a:pPr/>
              <a:t>29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6532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Рехабилитација оштећене деце представља њихово оспособљавање све до пуне физичке, психичке, друштвене и радне зрелости коју захваљујући својим објективним могућностима могу да достигну.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94AED8-7D61-433E-877C-298531D4A742}" type="slidenum">
              <a:rPr lang="en-US" altLang="en-US" smtClean="0">
                <a:cs typeface="Arial" pitchFamily="34" charset="0"/>
              </a:rPr>
              <a:pPr/>
              <a:t>3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7176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ЕКСТРАПИРАМИДНИ ОБЛИЦИ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50" lvl="1" indent="0">
              <a:buClr>
                <a:schemeClr val="accent1"/>
              </a:buClr>
              <a:buFontTx/>
              <a:buNone/>
              <a:defRPr/>
            </a:pPr>
            <a:r>
              <a:rPr lang="sr-Cyrl-CS" altLang="en-US" sz="2400" dirty="0">
                <a:cs typeface="Times New Roman" pitchFamily="18" charset="0"/>
              </a:rPr>
              <a:t>Ова су стања карактерисана појавом:</a:t>
            </a:r>
          </a:p>
          <a:p>
            <a:pPr marL="457200" lvl="1" indent="0">
              <a:buClr>
                <a:schemeClr val="accent1"/>
              </a:buClr>
              <a:buFontTx/>
              <a:buNone/>
              <a:defRPr/>
            </a:pPr>
            <a:r>
              <a:rPr lang="sr-Cyrl-CS" altLang="en-US" dirty="0">
                <a:cs typeface="Times New Roman" pitchFamily="18" charset="0"/>
              </a:rPr>
              <a:t> </a:t>
            </a:r>
            <a:endParaRPr lang="en-US" altLang="en-US" dirty="0">
              <a:cs typeface="Times New Roman" pitchFamily="18" charset="0"/>
            </a:endParaRPr>
          </a:p>
          <a:p>
            <a:pPr marL="342900" lvl="3" indent="-342900">
              <a:lnSpc>
                <a:spcPct val="90000"/>
              </a:lnSpc>
              <a:spcBef>
                <a:spcPts val="1200"/>
              </a:spcBef>
              <a:buClr>
                <a:srgbClr val="F0000C"/>
              </a:buClr>
              <a:buFont typeface="Wingdings" pitchFamily="2" charset="2"/>
              <a:buChar char=""/>
              <a:tabLst>
                <a:tab pos="812800" algn="l"/>
              </a:tabLst>
              <a:defRPr/>
            </a:pPr>
            <a:r>
              <a:rPr lang="sr-Cyrl-CS" altLang="en-US" sz="2400" dirty="0"/>
              <a:t>различитих невољних покрета (дискинезија) </a:t>
            </a:r>
            <a:endParaRPr lang="en-US" altLang="en-US" sz="2400" dirty="0"/>
          </a:p>
          <a:p>
            <a:pPr marL="0" lvl="2" indent="0" algn="ctr">
              <a:buFontTx/>
              <a:buNone/>
              <a:defRPr/>
            </a:pPr>
            <a:r>
              <a:rPr lang="sr-Cyrl-CS" altLang="en-US" dirty="0">
                <a:cs typeface="Times New Roman" pitchFamily="18" charset="0"/>
              </a:rPr>
              <a:t>и </a:t>
            </a:r>
            <a:endParaRPr lang="en-US" altLang="en-US" dirty="0">
              <a:cs typeface="Times New Roman" pitchFamily="18" charset="0"/>
            </a:endParaRPr>
          </a:p>
          <a:p>
            <a:pPr marL="342900" lvl="3" indent="-342900">
              <a:lnSpc>
                <a:spcPct val="90000"/>
              </a:lnSpc>
              <a:spcBef>
                <a:spcPts val="1200"/>
              </a:spcBef>
              <a:buClr>
                <a:srgbClr val="F0000C"/>
              </a:buClr>
              <a:buFont typeface="Wingdings" pitchFamily="2" charset="2"/>
              <a:buChar char=""/>
              <a:tabLst>
                <a:tab pos="812800" algn="l"/>
              </a:tabLst>
              <a:defRPr/>
            </a:pPr>
            <a:r>
              <a:rPr lang="sr-Cyrl-CS" altLang="en-US" sz="2400" dirty="0"/>
              <a:t>поремећаја равнотеже </a:t>
            </a:r>
            <a:endParaRPr lang="en-US" altLang="en-US" sz="2400" dirty="0"/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последица оштећења екстрапирамидног моторног система,</a:t>
            </a:r>
            <a:endParaRPr lang="en-US" altLang="en-US" sz="2200" dirty="0"/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базалних ганглија и </a:t>
            </a:r>
            <a:endParaRPr lang="en-US" altLang="en-US" sz="2200" dirty="0"/>
          </a:p>
          <a:p>
            <a:pPr marL="800100" lvl="3" indent="-342900"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  <a:tabLst>
                <a:tab pos="812800" algn="l"/>
              </a:tabLst>
              <a:defRPr/>
            </a:pPr>
            <a:r>
              <a:rPr lang="sr-Cyrl-CS" altLang="en-US" sz="2200" dirty="0"/>
              <a:t>малог</a:t>
            </a:r>
            <a:r>
              <a:rPr lang="en-US" altLang="en-US" sz="2200" dirty="0"/>
              <a:t> </a:t>
            </a:r>
            <a:r>
              <a:rPr lang="sr-Cyrl-CS" altLang="en-US" sz="2200" dirty="0"/>
              <a:t>мозга </a:t>
            </a:r>
            <a:r>
              <a:rPr lang="en-US" altLang="en-US" sz="2200" dirty="0"/>
              <a:t>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728C03F-4E36-4BAF-9469-AA23B3BBC3C8}" type="slidenum">
              <a:rPr lang="en-US" altLang="en-US" smtClean="0">
                <a:cs typeface="Arial" pitchFamily="34" charset="0"/>
              </a:rPr>
              <a:pPr/>
              <a:t>30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6719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ЕКСТРАПИРАМИДНИ ОБЛИЦИ</a:t>
            </a:r>
            <a:endParaRPr lang="en-US" sz="3600"/>
          </a:p>
        </p:txBody>
      </p:sp>
      <p:sp>
        <p:nvSpPr>
          <p:cNvPr id="348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50" lvl="1" indent="0">
              <a:buClr>
                <a:schemeClr val="accent1"/>
              </a:buClr>
              <a:buFontTx/>
              <a:buNone/>
            </a:pPr>
            <a:r>
              <a:rPr lang="sr-Cyrl-CS" altLang="en-US" sz="2400">
                <a:cs typeface="Times New Roman" pitchFamily="18" charset="0"/>
              </a:rPr>
              <a:t>Ти се поремећаји манифестују као:</a:t>
            </a:r>
            <a:r>
              <a:rPr lang="sr-Cyrl-CS" altLang="en-US">
                <a:cs typeface="Times New Roman" pitchFamily="18" charset="0"/>
              </a:rPr>
              <a:t> </a:t>
            </a:r>
            <a:endParaRPr lang="en-US" altLang="en-US">
              <a:cs typeface="Times New Roman" pitchFamily="18" charset="0"/>
            </a:endParaRPr>
          </a:p>
          <a:p>
            <a:pPr marL="1155700" lvl="3" indent="-342900">
              <a:lnSpc>
                <a:spcPct val="90000"/>
              </a:lnSpc>
              <a:spcBef>
                <a:spcPts val="1200"/>
              </a:spcBef>
              <a:buClr>
                <a:srgbClr val="F0000C"/>
              </a:buClr>
              <a:buFont typeface="Wingdings" pitchFamily="2" charset="2"/>
              <a:buChar char=""/>
            </a:pPr>
            <a:r>
              <a:rPr lang="sr-Cyrl-CS" altLang="en-US" sz="2400"/>
              <a:t>атаксија (атаксична форма ЦП) </a:t>
            </a:r>
            <a:endParaRPr lang="en-US" altLang="en-US" sz="2400"/>
          </a:p>
          <a:p>
            <a:pPr marL="1155700" lvl="3" indent="-342900">
              <a:lnSpc>
                <a:spcPct val="90000"/>
              </a:lnSpc>
              <a:spcBef>
                <a:spcPts val="1200"/>
              </a:spcBef>
              <a:buClr>
                <a:srgbClr val="F0000C"/>
              </a:buClr>
              <a:buFont typeface="Wingdings" pitchFamily="2" charset="2"/>
              <a:buChar char=""/>
            </a:pPr>
            <a:r>
              <a:rPr lang="sr-Cyrl-CS" altLang="en-US" sz="2400"/>
              <a:t>атетоза, односно хореоатетоза</a:t>
            </a:r>
            <a:r>
              <a:rPr lang="en-US" altLang="en-US" sz="2400"/>
              <a:t> </a:t>
            </a:r>
          </a:p>
          <a:p>
            <a:pPr marL="1155700" lvl="3" indent="-342900">
              <a:lnSpc>
                <a:spcPct val="90000"/>
              </a:lnSpc>
              <a:spcBef>
                <a:spcPts val="1200"/>
              </a:spcBef>
              <a:buClr>
                <a:srgbClr val="F0000C"/>
              </a:buClr>
              <a:buFont typeface="Wingdings" pitchFamily="2" charset="2"/>
              <a:buChar char=""/>
            </a:pPr>
            <a:r>
              <a:rPr lang="sr-Cyrl-CS" altLang="en-US" sz="2400"/>
              <a:t>дистонични облици ЦП</a:t>
            </a:r>
          </a:p>
          <a:p>
            <a:pPr marL="914400" lvl="2" indent="0">
              <a:buFontTx/>
              <a:buNone/>
            </a:pPr>
            <a:endParaRPr lang="en-US" altLang="en-US">
              <a:cs typeface="Times New Roman" pitchFamily="18" charset="0"/>
            </a:endParaRPr>
          </a:p>
          <a:p>
            <a:pPr marL="6350" lvl="1" indent="0">
              <a:buClr>
                <a:schemeClr val="accent1"/>
              </a:buClr>
              <a:buFontTx/>
              <a:buNone/>
            </a:pPr>
            <a:r>
              <a:rPr lang="sr-Cyrl-CS" altLang="en-US" sz="2400">
                <a:cs typeface="Times New Roman" pitchFamily="18" charset="0"/>
              </a:rPr>
              <a:t>Као водећи етиолошки узрок се наводи: </a:t>
            </a:r>
            <a:endParaRPr lang="en-US" altLang="en-US" sz="2400">
              <a:cs typeface="Times New Roman" pitchFamily="18" charset="0"/>
            </a:endParaRPr>
          </a:p>
          <a:p>
            <a:pPr marL="1155700" lvl="3" indent="-342900">
              <a:lnSpc>
                <a:spcPct val="90000"/>
              </a:lnSpc>
              <a:spcBef>
                <a:spcPts val="1200"/>
              </a:spcBef>
              <a:buClr>
                <a:srgbClr val="F0000C"/>
              </a:buClr>
              <a:buFont typeface="Wingdings" pitchFamily="2" charset="2"/>
              <a:buChar char=""/>
            </a:pPr>
            <a:r>
              <a:rPr lang="sr-Cyrl-CS" altLang="en-US" sz="2400"/>
              <a:t>перинатална асфиксија и </a:t>
            </a:r>
            <a:endParaRPr lang="en-US" altLang="en-US" sz="2400"/>
          </a:p>
          <a:p>
            <a:pPr marL="1155700" lvl="3" indent="-342900">
              <a:lnSpc>
                <a:spcPct val="90000"/>
              </a:lnSpc>
              <a:spcBef>
                <a:spcPts val="1200"/>
              </a:spcBef>
              <a:buClr>
                <a:srgbClr val="F0000C"/>
              </a:buClr>
              <a:buFont typeface="Wingdings" pitchFamily="2" charset="2"/>
              <a:buChar char=""/>
            </a:pPr>
            <a:r>
              <a:rPr lang="sr-Cyrl-CS" altLang="en-US" sz="2400"/>
              <a:t>хипербилирубинемија </a:t>
            </a:r>
            <a:r>
              <a:rPr lang="en-US" altLang="en-US" sz="2400"/>
              <a:t> </a:t>
            </a:r>
          </a:p>
          <a:p>
            <a:endParaRPr lang="en-US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399383B-D7A6-4612-99C9-11D8DB6CC9F5}" type="slidenum">
              <a:rPr lang="en-US" altLang="en-US" smtClean="0">
                <a:cs typeface="Arial" pitchFamily="34" charset="0"/>
              </a:rPr>
              <a:pPr/>
              <a:t>31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0559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ЕКСТРАПИРАМИДНИ ОБЛИЦИ</a:t>
            </a:r>
            <a:endParaRPr lang="en-US" sz="36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 marL="0" indent="0">
              <a:buClrTx/>
              <a:buFont typeface="Wingdings" pitchFamily="2" charset="2"/>
              <a:buNone/>
              <a:defRPr/>
            </a:pPr>
            <a:r>
              <a:rPr lang="en-US" altLang="en-US" b="1" dirty="0">
                <a:cs typeface="Times New Roman" pitchFamily="18" charset="0"/>
              </a:rPr>
              <a:t>1. </a:t>
            </a:r>
            <a:r>
              <a:rPr lang="sr-Cyrl-CS" altLang="en-US" b="1" dirty="0">
                <a:cs typeface="Times New Roman" pitchFamily="18" charset="0"/>
              </a:rPr>
              <a:t>Атаксична форма </a:t>
            </a:r>
            <a:r>
              <a:rPr lang="sr-Cyrl-CS" altLang="en-US" dirty="0">
                <a:cs typeface="Times New Roman" pitchFamily="18" charset="0"/>
              </a:rPr>
              <a:t>се карактерише:</a:t>
            </a:r>
            <a:endParaRPr lang="en-US" altLang="en-US" dirty="0">
              <a:cs typeface="Times New Roman" pitchFamily="18" charset="0"/>
            </a:endParaRPr>
          </a:p>
          <a:p>
            <a:pPr marL="1155700" lvl="3" indent="-342900">
              <a:lnSpc>
                <a:spcPct val="90000"/>
              </a:lnSpc>
              <a:spcBef>
                <a:spcPts val="1200"/>
              </a:spcBef>
              <a:buClr>
                <a:srgbClr val="F0000C"/>
              </a:buClr>
              <a:buFont typeface="Wingdings" pitchFamily="2" charset="2"/>
              <a:buChar char=""/>
              <a:defRPr/>
            </a:pPr>
            <a:r>
              <a:rPr lang="sr-Cyrl-CS" altLang="en-US" sz="2400" dirty="0"/>
              <a:t>хипотонијом</a:t>
            </a:r>
            <a:endParaRPr lang="en-US" altLang="en-US" sz="2400" dirty="0"/>
          </a:p>
          <a:p>
            <a:pPr marL="1155700" lvl="3" indent="-342900">
              <a:lnSpc>
                <a:spcPct val="90000"/>
              </a:lnSpc>
              <a:spcBef>
                <a:spcPts val="1200"/>
              </a:spcBef>
              <a:buClr>
                <a:srgbClr val="F0000C"/>
              </a:buClr>
              <a:buFont typeface="Wingdings" pitchFamily="2" charset="2"/>
              <a:buChar char=""/>
              <a:defRPr/>
            </a:pPr>
            <a:r>
              <a:rPr lang="sr-Cyrl-CS" altLang="en-US" sz="2400" dirty="0"/>
              <a:t>отежаном координацијом вољних покрета</a:t>
            </a:r>
            <a:endParaRPr lang="en-US" altLang="en-US" sz="2400" dirty="0"/>
          </a:p>
          <a:p>
            <a:pPr marL="1155700" lvl="3" indent="-342900">
              <a:lnSpc>
                <a:spcPct val="90000"/>
              </a:lnSpc>
              <a:spcBef>
                <a:spcPts val="1200"/>
              </a:spcBef>
              <a:buClr>
                <a:srgbClr val="F0000C"/>
              </a:buClr>
              <a:buFont typeface="Wingdings" pitchFamily="2" charset="2"/>
              <a:buChar char=""/>
              <a:defRPr/>
            </a:pPr>
            <a:r>
              <a:rPr lang="sr-Cyrl-CS" altLang="en-US" sz="2400" dirty="0"/>
              <a:t>поремећајима одржавања равнотеже</a:t>
            </a:r>
          </a:p>
          <a:p>
            <a:pPr marL="457200" lvl="1" indent="0">
              <a:buClr>
                <a:schemeClr val="accent1"/>
              </a:buClr>
              <a:buFontTx/>
              <a:buNone/>
              <a:defRPr/>
            </a:pPr>
            <a:endParaRPr lang="en-US" altLang="en-US" sz="2400" dirty="0"/>
          </a:p>
          <a:p>
            <a:pPr marL="0" indent="0"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altLang="en-US" b="1" dirty="0">
                <a:cs typeface="Times New Roman" pitchFamily="18" charset="0"/>
              </a:rPr>
              <a:t>2. </a:t>
            </a:r>
            <a:r>
              <a:rPr lang="sr-Cyrl-CS" altLang="en-US" b="1" dirty="0">
                <a:cs typeface="Times New Roman" pitchFamily="18" charset="0"/>
              </a:rPr>
              <a:t>Атетоза</a:t>
            </a:r>
            <a:r>
              <a:rPr lang="sr-Cyrl-CS" altLang="en-US" dirty="0">
                <a:cs typeface="Times New Roman" pitchFamily="18" charset="0"/>
              </a:rPr>
              <a:t> - црволики покрети који најчешће захватају дисталне делове екстремитета и појачавају се при вољним покретима</a:t>
            </a:r>
          </a:p>
          <a:p>
            <a:pPr marL="0" indent="0">
              <a:buClr>
                <a:schemeClr val="accent1"/>
              </a:buClr>
              <a:buFont typeface="Wingdings" pitchFamily="2" charset="2"/>
              <a:buAutoNum type="arabicPeriod"/>
              <a:defRPr/>
            </a:pPr>
            <a:endParaRPr lang="sr-Cyrl-CS" altLang="en-US" dirty="0">
              <a:cs typeface="Times New Roman" pitchFamily="18" charset="0"/>
            </a:endParaRPr>
          </a:p>
          <a:p>
            <a:pPr marL="0" indent="0"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altLang="en-US" b="1" dirty="0">
                <a:cs typeface="Times New Roman" pitchFamily="18" charset="0"/>
              </a:rPr>
              <a:t>3. </a:t>
            </a:r>
            <a:r>
              <a:rPr lang="sr-Cyrl-CS" altLang="en-US" b="1" dirty="0">
                <a:cs typeface="Times New Roman" pitchFamily="18" charset="0"/>
              </a:rPr>
              <a:t>Хореични</a:t>
            </a:r>
            <a:r>
              <a:rPr lang="sr-Cyrl-CS" altLang="en-US" dirty="0">
                <a:cs typeface="Times New Roman" pitchFamily="18" charset="0"/>
              </a:rPr>
              <a:t> покрети су већих амплитуда, понекад подсећају на грубу пародију плесних покрета (</a:t>
            </a:r>
            <a:r>
              <a:rPr lang="en-GB" altLang="en-US" dirty="0">
                <a:cs typeface="Times New Roman" pitchFamily="18" charset="0"/>
              </a:rPr>
              <a:t>chorea </a:t>
            </a:r>
            <a:r>
              <a:rPr lang="en-GB" altLang="en-US" dirty="0" err="1">
                <a:cs typeface="Times New Roman" pitchFamily="18" charset="0"/>
              </a:rPr>
              <a:t>gr</a:t>
            </a:r>
            <a:r>
              <a:rPr lang="en-US" altLang="en-US" dirty="0">
                <a:cs typeface="Times New Roman" pitchFamily="18" charset="0"/>
              </a:rPr>
              <a:t>č</a:t>
            </a:r>
            <a:r>
              <a:rPr lang="en-GB" altLang="en-US" dirty="0" err="1">
                <a:cs typeface="Times New Roman" pitchFamily="18" charset="0"/>
              </a:rPr>
              <a:t>ki</a:t>
            </a:r>
            <a:r>
              <a:rPr lang="en-GB" altLang="en-US" dirty="0">
                <a:cs typeface="Times New Roman" pitchFamily="18" charset="0"/>
              </a:rPr>
              <a:t>=</a:t>
            </a:r>
            <a:r>
              <a:rPr lang="sr-Cyrl-CS" altLang="en-US" dirty="0">
                <a:cs typeface="Times New Roman" pitchFamily="18" charset="0"/>
              </a:rPr>
              <a:t>плес)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CDA1AE-A583-4765-B757-F93D8B58F519}" type="slidenum">
              <a:rPr lang="en-US" altLang="en-US" smtClean="0">
                <a:cs typeface="Arial" pitchFamily="34" charset="0"/>
              </a:rPr>
              <a:pPr/>
              <a:t>32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9184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МЕШАНИ ОБЛИЦИ</a:t>
            </a:r>
          </a:p>
        </p:txBody>
      </p:sp>
      <p:sp>
        <p:nvSpPr>
          <p:cNvPr id="368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>
                <a:cs typeface="Times New Roman" pitchFamily="18" charset="0"/>
              </a:rPr>
              <a:t>Укључују хетерогену групу болести у којој се виђају различите комбинације спастицитета са екстрапирамидном симптоматологијом</a:t>
            </a:r>
            <a:r>
              <a:rPr lang="en-US" altLang="en-US"/>
              <a:t> </a:t>
            </a:r>
          </a:p>
          <a:p>
            <a:endParaRPr 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AEFF4E-73DB-4760-9974-93DFB51D1F20}" type="slidenum">
              <a:rPr lang="en-US" altLang="en-US" smtClean="0">
                <a:cs typeface="Arial" pitchFamily="34" charset="0"/>
              </a:rPr>
              <a:pPr/>
              <a:t>33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36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ОСТАЛИ ПОРЕМЕЋАЈИ КОД ДЦО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44613">
              <a:spcBef>
                <a:spcPts val="1200"/>
              </a:spcBef>
              <a:defRPr/>
            </a:pPr>
            <a:r>
              <a:rPr lang="en-US" altLang="en-US" dirty="0" err="1"/>
              <a:t>Епилептични</a:t>
            </a:r>
            <a:r>
              <a:rPr lang="en-US" altLang="en-US" dirty="0"/>
              <a:t> </a:t>
            </a:r>
            <a:r>
              <a:rPr lang="en-US" altLang="en-US" dirty="0" err="1"/>
              <a:t>напади</a:t>
            </a:r>
            <a:endParaRPr lang="en-US" altLang="en-US" dirty="0"/>
          </a:p>
          <a:p>
            <a:pPr marL="1344613">
              <a:spcBef>
                <a:spcPts val="1200"/>
              </a:spcBef>
              <a:defRPr/>
            </a:pPr>
            <a:r>
              <a:rPr lang="en-US" altLang="en-US" dirty="0" err="1"/>
              <a:t>Оштећења</a:t>
            </a:r>
            <a:r>
              <a:rPr lang="en-US" altLang="en-US" dirty="0"/>
              <a:t> </a:t>
            </a:r>
            <a:r>
              <a:rPr lang="en-US" altLang="en-US" dirty="0" err="1"/>
              <a:t>слуха</a:t>
            </a:r>
            <a:endParaRPr lang="en-US" altLang="en-US" dirty="0"/>
          </a:p>
          <a:p>
            <a:pPr marL="1344613">
              <a:spcBef>
                <a:spcPts val="1200"/>
              </a:spcBef>
              <a:defRPr/>
            </a:pPr>
            <a:r>
              <a:rPr lang="en-US" altLang="en-US" dirty="0" err="1"/>
              <a:t>Оштећења</a:t>
            </a:r>
            <a:r>
              <a:rPr lang="en-US" altLang="en-US" dirty="0"/>
              <a:t> </a:t>
            </a:r>
            <a:r>
              <a:rPr lang="en-US" altLang="en-US" dirty="0" err="1"/>
              <a:t>вида</a:t>
            </a:r>
            <a:endParaRPr lang="en-US" altLang="en-US" dirty="0"/>
          </a:p>
          <a:p>
            <a:pPr marL="1344613">
              <a:spcBef>
                <a:spcPts val="1200"/>
              </a:spcBef>
              <a:defRPr/>
            </a:pPr>
            <a:r>
              <a:rPr lang="en-US" altLang="en-US" dirty="0" err="1"/>
              <a:t>Општа</a:t>
            </a:r>
            <a:r>
              <a:rPr lang="en-US" altLang="en-US" dirty="0"/>
              <a:t> </a:t>
            </a:r>
            <a:r>
              <a:rPr lang="en-US" altLang="en-US" dirty="0" err="1"/>
              <a:t>сензорна</a:t>
            </a:r>
            <a:r>
              <a:rPr lang="en-US" altLang="en-US" dirty="0"/>
              <a:t> </a:t>
            </a:r>
            <a:r>
              <a:rPr lang="en-US" altLang="en-US" dirty="0" err="1"/>
              <a:t>слабост</a:t>
            </a:r>
            <a:endParaRPr lang="en-US" altLang="en-US" dirty="0"/>
          </a:p>
          <a:p>
            <a:pPr marL="1344613">
              <a:spcBef>
                <a:spcPts val="1200"/>
              </a:spcBef>
              <a:defRPr/>
            </a:pPr>
            <a:r>
              <a:rPr lang="en-US" altLang="en-US" dirty="0" err="1"/>
              <a:t>Проблеми</a:t>
            </a:r>
            <a:r>
              <a:rPr lang="en-US" altLang="en-US" dirty="0"/>
              <a:t> </a:t>
            </a:r>
            <a:r>
              <a:rPr lang="en-US" altLang="en-US" dirty="0" err="1"/>
              <a:t>перцепције</a:t>
            </a:r>
            <a:endParaRPr lang="en-US" altLang="en-US" dirty="0"/>
          </a:p>
          <a:p>
            <a:pPr marL="1344613">
              <a:spcBef>
                <a:spcPts val="1200"/>
              </a:spcBef>
              <a:defRPr/>
            </a:pPr>
            <a:r>
              <a:rPr lang="en-US" altLang="en-US" dirty="0" err="1"/>
              <a:t>Проблеми</a:t>
            </a:r>
            <a:r>
              <a:rPr lang="en-US" altLang="en-US" dirty="0"/>
              <a:t> </a:t>
            </a:r>
            <a:r>
              <a:rPr lang="en-US" altLang="en-US" dirty="0" err="1"/>
              <a:t>споразумевања</a:t>
            </a:r>
            <a:endParaRPr lang="en-US" altLang="en-US" dirty="0"/>
          </a:p>
          <a:p>
            <a:pPr marL="1344613">
              <a:spcBef>
                <a:spcPts val="1200"/>
              </a:spcBef>
              <a:defRPr/>
            </a:pPr>
            <a:r>
              <a:rPr lang="en-US" altLang="en-US" dirty="0" err="1"/>
              <a:t>Ментална</a:t>
            </a:r>
            <a:r>
              <a:rPr lang="en-US" altLang="en-US" dirty="0"/>
              <a:t> </a:t>
            </a:r>
            <a:r>
              <a:rPr lang="en-US" altLang="en-US" dirty="0" err="1"/>
              <a:t>ретардација</a:t>
            </a:r>
            <a:endParaRPr lang="en-US" altLang="en-US" dirty="0"/>
          </a:p>
          <a:p>
            <a:pPr marL="1344613">
              <a:spcBef>
                <a:spcPts val="1200"/>
              </a:spcBef>
              <a:defRPr/>
            </a:pPr>
            <a:r>
              <a:rPr lang="en-US" altLang="en-US" dirty="0" err="1"/>
              <a:t>Емоционалне</a:t>
            </a:r>
            <a:r>
              <a:rPr lang="en-US" altLang="en-US" dirty="0"/>
              <a:t> </a:t>
            </a:r>
            <a:r>
              <a:rPr lang="en-US" altLang="en-US" dirty="0" err="1"/>
              <a:t>сметње</a:t>
            </a:r>
            <a:endParaRPr lang="en-US" altLang="en-US" dirty="0"/>
          </a:p>
          <a:p>
            <a:pPr marL="1344613">
              <a:spcBef>
                <a:spcPts val="1200"/>
              </a:spcBef>
              <a:defRPr/>
            </a:pPr>
            <a:r>
              <a:rPr lang="en-US" altLang="en-US" dirty="0" err="1"/>
              <a:t>Тешкоће</a:t>
            </a:r>
            <a:r>
              <a:rPr lang="en-US" altLang="en-US" dirty="0"/>
              <a:t> у </a:t>
            </a:r>
            <a:r>
              <a:rPr lang="en-US" altLang="en-US" dirty="0" err="1"/>
              <a:t>мокрењу</a:t>
            </a:r>
            <a:endParaRPr lang="en-US" alt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D3FAA7-C65A-42F8-9197-2E13EBFE601B}" type="slidenum">
              <a:rPr lang="en-US" altLang="en-US" smtClean="0">
                <a:cs typeface="Arial" pitchFamily="34" charset="0"/>
              </a:rPr>
              <a:pPr/>
              <a:t>34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1047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9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Дијагнозу дечје церебралне парализе, данас је врло тешко поставити без дугорочног праћења деце. </a:t>
            </a:r>
          </a:p>
          <a:p>
            <a:r>
              <a:rPr lang="ru-RU"/>
              <a:t>Праћење захтева редовне прегледе, минимално до друге године живота. </a:t>
            </a: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58F88C-BACF-4E58-B8D7-BB5D5839C145}" type="slidenum">
              <a:rPr lang="en-US" altLang="en-US" smtClean="0">
                <a:cs typeface="Arial" pitchFamily="34" charset="0"/>
              </a:rPr>
              <a:pPr/>
              <a:t>35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3245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>
                <a:solidFill>
                  <a:schemeClr val="tx1"/>
                </a:solidFill>
              </a:rPr>
              <a:t>Одређивање дијагнозе</a:t>
            </a: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399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 u="sng"/>
              <a:t>Најлакши </a:t>
            </a:r>
            <a:r>
              <a:rPr lang="sr-Cyrl-CS" b="1"/>
              <a:t>поремећај централне координације  </a:t>
            </a:r>
            <a:r>
              <a:rPr lang="sr-Cyrl-CS"/>
              <a:t>(праћење)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u="sng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 u="sng"/>
              <a:t>Лакши</a:t>
            </a:r>
            <a:r>
              <a:rPr lang="sr-Cyrl-CS"/>
              <a:t>  (захтева хабилитациони третман)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u="sng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 u="sng"/>
              <a:t>Средње тешки</a:t>
            </a:r>
            <a:r>
              <a:rPr lang="sr-Cyrl-CS"/>
              <a:t>  (захтева хабилитациони третман)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/>
              <a:t>	</a:t>
            </a:r>
            <a:endParaRPr lang="en-US" u="sng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 u="sng"/>
              <a:t>Тешки</a:t>
            </a:r>
            <a:r>
              <a:rPr lang="sr-Cyrl-CS"/>
              <a:t>  (захтева хабилитационинтретман)</a:t>
            </a:r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91CC86-4B21-469D-9500-3B647C1124B1}" type="slidenum">
              <a:rPr lang="en-US" altLang="en-US" smtClean="0">
                <a:cs typeface="Arial" pitchFamily="34" charset="0"/>
              </a:rPr>
              <a:pPr/>
              <a:t>36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8462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Терапија 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b="1" dirty="0"/>
              <a:t>Кинезитерапија</a:t>
            </a:r>
            <a:r>
              <a:rPr lang="sr-Latn-CS" b="1" dirty="0"/>
              <a:t> </a:t>
            </a:r>
            <a:r>
              <a:rPr lang="sr-Cyrl-RS" b="1" dirty="0"/>
              <a:t>и</a:t>
            </a:r>
            <a:r>
              <a:rPr lang="sr-Latn-CS" b="1" dirty="0"/>
              <a:t> </a:t>
            </a:r>
            <a:r>
              <a:rPr lang="sr-Cyrl-RS" b="1" dirty="0"/>
              <a:t>хабилитација</a:t>
            </a: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b="1" dirty="0"/>
              <a:t>Физикална</a:t>
            </a:r>
            <a:r>
              <a:rPr lang="sr-Latn-CS" b="1" dirty="0"/>
              <a:t> </a:t>
            </a:r>
            <a:r>
              <a:rPr lang="sr-Cyrl-RS" b="1" dirty="0"/>
              <a:t>терапија</a:t>
            </a: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b="1" dirty="0"/>
              <a:t>Медикаментозна</a:t>
            </a:r>
            <a:r>
              <a:rPr lang="sr-Latn-CS" b="1" dirty="0"/>
              <a:t> </a:t>
            </a:r>
            <a:r>
              <a:rPr lang="sr-Cyrl-RS" b="1" dirty="0"/>
              <a:t>терапија</a:t>
            </a: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b="1" dirty="0"/>
              <a:t>Мере</a:t>
            </a:r>
            <a:r>
              <a:rPr lang="sr-Latn-CS" b="1" dirty="0"/>
              <a:t> </a:t>
            </a:r>
            <a:r>
              <a:rPr lang="sr-Cyrl-RS" b="1" dirty="0"/>
              <a:t>превенције</a:t>
            </a:r>
            <a:r>
              <a:rPr lang="sr-Latn-CS" b="1" dirty="0"/>
              <a:t> </a:t>
            </a:r>
            <a:r>
              <a:rPr lang="sr-Cyrl-RS" b="1" dirty="0"/>
              <a:t>и</a:t>
            </a:r>
            <a:r>
              <a:rPr lang="sr-Latn-CS" b="1" dirty="0"/>
              <a:t> </a:t>
            </a:r>
            <a:r>
              <a:rPr lang="sr-Cyrl-RS" b="1" dirty="0"/>
              <a:t>обука</a:t>
            </a:r>
            <a:r>
              <a:rPr lang="sr-Latn-CS" b="1" dirty="0"/>
              <a:t> </a:t>
            </a:r>
            <a:r>
              <a:rPr lang="sr-Cyrl-RS" b="1" dirty="0"/>
              <a:t>родитеља</a:t>
            </a: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b="1" dirty="0"/>
              <a:t>Хируршка</a:t>
            </a:r>
            <a:r>
              <a:rPr lang="sr-Latn-CS" b="1" dirty="0"/>
              <a:t> </a:t>
            </a:r>
            <a:r>
              <a:rPr lang="sr-Cyrl-RS" b="1" dirty="0"/>
              <a:t>терапија</a:t>
            </a:r>
            <a:endParaRPr lang="en-US" b="1" dirty="0"/>
          </a:p>
          <a:p>
            <a:pPr>
              <a:defRPr/>
            </a:pPr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35D9EE-DD8C-4AB0-9B14-28B30D4485EF}" type="slidenum">
              <a:rPr lang="en-US" altLang="en-US" smtClean="0">
                <a:cs typeface="Arial" pitchFamily="34" charset="0"/>
              </a:rPr>
              <a:pPr/>
              <a:t>37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7268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Терапија </a:t>
            </a:r>
          </a:p>
        </p:txBody>
      </p:sp>
      <p:sp>
        <p:nvSpPr>
          <p:cNvPr id="419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/>
              <a:t>Bobath,Phelbs, Gillete, </a:t>
            </a:r>
            <a:r>
              <a:rPr lang="sr-Cyrl-CS"/>
              <a:t>К</a:t>
            </a:r>
            <a:r>
              <a:rPr lang="sr-Latn-CS"/>
              <a:t>abath, Vojta..</a:t>
            </a:r>
          </a:p>
          <a:p>
            <a:pPr eaLnBrk="1" hangingPunct="1"/>
            <a:r>
              <a:rPr lang="sr-Cyrl-CS"/>
              <a:t>Кинезитерапијски програм се прави индивидуално, према клиничком налазу</a:t>
            </a:r>
          </a:p>
          <a:p>
            <a:pPr eaLnBrk="1" hangingPunct="1"/>
            <a:r>
              <a:rPr lang="sr-Cyrl-CS"/>
              <a:t>Суштина</a:t>
            </a:r>
            <a:r>
              <a:rPr lang="sr-Latn-CS"/>
              <a:t> </a:t>
            </a:r>
            <a:r>
              <a:rPr lang="sr-Cyrl-CS"/>
              <a:t>је</a:t>
            </a:r>
            <a:r>
              <a:rPr lang="sr-Latn-CS"/>
              <a:t> </a:t>
            </a:r>
            <a:r>
              <a:rPr lang="sr-Cyrl-CS"/>
              <a:t>блокирати</a:t>
            </a:r>
            <a:r>
              <a:rPr lang="sr-Latn-CS"/>
              <a:t> </a:t>
            </a:r>
            <a:r>
              <a:rPr lang="sr-Cyrl-CS"/>
              <a:t>патолошке</a:t>
            </a:r>
            <a:r>
              <a:rPr lang="sr-Latn-CS"/>
              <a:t>, </a:t>
            </a:r>
            <a:r>
              <a:rPr lang="sr-Cyrl-CS"/>
              <a:t>а</a:t>
            </a:r>
            <a:r>
              <a:rPr lang="sr-Latn-CS"/>
              <a:t> </a:t>
            </a:r>
            <a:r>
              <a:rPr lang="sr-Cyrl-CS"/>
              <a:t>стимулисати</a:t>
            </a:r>
            <a:r>
              <a:rPr lang="sr-Latn-CS"/>
              <a:t> </a:t>
            </a:r>
            <a:r>
              <a:rPr lang="sr-Cyrl-CS"/>
              <a:t>жељене</a:t>
            </a:r>
            <a:r>
              <a:rPr lang="sr-Latn-CS"/>
              <a:t> </a:t>
            </a:r>
            <a:r>
              <a:rPr lang="sr-Cyrl-CS"/>
              <a:t>покрете</a:t>
            </a:r>
            <a:endParaRPr lang="en-US"/>
          </a:p>
          <a:p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D6EF96-2924-40EB-88B9-B381EB518C87}" type="slidenum">
              <a:rPr lang="en-US" altLang="en-US" smtClean="0">
                <a:cs typeface="Arial" pitchFamily="34" charset="0"/>
              </a:rPr>
              <a:pPr/>
              <a:t>38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5374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Бобатова метода</a:t>
            </a:r>
          </a:p>
        </p:txBody>
      </p:sp>
      <p:sp>
        <p:nvSpPr>
          <p:cNvPr id="430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>
                <a:latin typeface="Dutch"/>
              </a:rPr>
              <a:t> </a:t>
            </a:r>
            <a:r>
              <a:rPr lang="en-US"/>
              <a:t>Бaзира се на </a:t>
            </a:r>
            <a:r>
              <a:rPr lang="sr-Cyrl-CS"/>
              <a:t>ч</a:t>
            </a:r>
            <a:r>
              <a:rPr lang="en-US"/>
              <a:t>ињениц</a:t>
            </a:r>
            <a:r>
              <a:rPr lang="sr-Cyrl-CS"/>
              <a:t>и</a:t>
            </a:r>
            <a:r>
              <a:rPr lang="en-US"/>
              <a:t> да код o</a:t>
            </a:r>
            <a:r>
              <a:rPr lang="sr-Cyrl-CS"/>
              <a:t>ш</a:t>
            </a:r>
            <a:r>
              <a:rPr lang="en-US"/>
              <a:t>те</a:t>
            </a:r>
            <a:r>
              <a:rPr lang="sr-Cyrl-CS"/>
              <a:t>ћ</a:t>
            </a:r>
            <a:r>
              <a:rPr lang="en-US"/>
              <a:t>eња ЦНС-а, настaје о</a:t>
            </a:r>
            <a:r>
              <a:rPr lang="sr-Cyrl-CS"/>
              <a:t>ш</a:t>
            </a:r>
            <a:r>
              <a:rPr lang="en-US"/>
              <a:t>те</a:t>
            </a:r>
            <a:r>
              <a:rPr lang="sr-Cyrl-CS"/>
              <a:t>ћ</a:t>
            </a:r>
            <a:r>
              <a:rPr lang="en-US"/>
              <a:t>eње постуралних мотoри</a:t>
            </a:r>
            <a:r>
              <a:rPr lang="sr-Cyrl-CS"/>
              <a:t>ч</a:t>
            </a:r>
            <a:r>
              <a:rPr lang="en-US"/>
              <a:t>к</a:t>
            </a:r>
            <a:r>
              <a:rPr lang="sr-Cyrl-CS"/>
              <a:t>и</a:t>
            </a:r>
            <a:r>
              <a:rPr lang="en-US"/>
              <a:t>х образaца, a </a:t>
            </a:r>
            <a:r>
              <a:rPr lang="sr-Cyrl-CS"/>
              <a:t>ш</a:t>
            </a:r>
            <a:r>
              <a:rPr lang="en-US"/>
              <a:t>то се испољавa кроз нару</a:t>
            </a:r>
            <a:r>
              <a:rPr lang="sr-Cyrl-CS"/>
              <a:t>ш</a:t>
            </a:r>
            <a:r>
              <a:rPr lang="en-US"/>
              <a:t>ену коoрдинацију, поремe</a:t>
            </a:r>
            <a:r>
              <a:rPr lang="sr-Cyrl-CS"/>
              <a:t>ћ</a:t>
            </a:r>
            <a:r>
              <a:rPr lang="en-US"/>
              <a:t>ај ми</a:t>
            </a:r>
            <a:r>
              <a:rPr lang="sr-Cyrl-CS"/>
              <a:t>шић</a:t>
            </a:r>
            <a:r>
              <a:rPr lang="en-US"/>
              <a:t>ног тонуса и рефлeксну мотoри</a:t>
            </a:r>
            <a:r>
              <a:rPr lang="sr-Cyrl-CS"/>
              <a:t>ч</a:t>
            </a:r>
            <a:r>
              <a:rPr lang="en-US"/>
              <a:t>ку активност.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/>
              <a:t>Механизам постуралног рефлeксног мотoри</a:t>
            </a:r>
            <a:r>
              <a:rPr lang="sr-Cyrl-CS"/>
              <a:t>ч</a:t>
            </a:r>
            <a:r>
              <a:rPr lang="en-US"/>
              <a:t>ког комплекса </a:t>
            </a:r>
            <a:r>
              <a:rPr lang="sr-Cyrl-CS"/>
              <a:t>с</a:t>
            </a:r>
            <a:r>
              <a:rPr lang="en-US"/>
              <a:t>aстоји се из две </a:t>
            </a:r>
            <a:r>
              <a:rPr lang="sr-Cyrl-CS"/>
              <a:t>в</a:t>
            </a:r>
            <a:r>
              <a:rPr lang="en-US"/>
              <a:t>рсте аутоматских реакција: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/>
              <a:t>- </a:t>
            </a:r>
            <a:r>
              <a:rPr lang="en-US">
                <a:solidFill>
                  <a:srgbClr val="CC0000"/>
                </a:solidFill>
              </a:rPr>
              <a:t>реакција исправљaња 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solidFill>
                  <a:srgbClr val="CC0000"/>
                </a:solidFill>
              </a:rPr>
              <a:t>- реакција рaвноте</a:t>
            </a:r>
            <a:r>
              <a:rPr lang="sr-Cyrl-CS">
                <a:solidFill>
                  <a:srgbClr val="CC0000"/>
                </a:solidFill>
              </a:rPr>
              <a:t>ж</a:t>
            </a:r>
            <a:r>
              <a:rPr lang="en-US">
                <a:solidFill>
                  <a:srgbClr val="CC0000"/>
                </a:solidFill>
              </a:rPr>
              <a:t>e.</a:t>
            </a:r>
            <a:endParaRPr lang="en-U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9C537A-3219-4BCC-BFAE-5DFDC599CE52}" type="slidenum">
              <a:rPr lang="en-US" altLang="en-US" smtClean="0">
                <a:cs typeface="Arial" pitchFamily="34" charset="0"/>
              </a:rPr>
              <a:pPr/>
              <a:t>39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7497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en-US" sz="2000" b="1"/>
              <a:t>ПРАВЦИ</a:t>
            </a:r>
            <a:r>
              <a:rPr lang="hr-HR" sz="2000" b="1"/>
              <a:t> </a:t>
            </a:r>
            <a:r>
              <a:rPr lang="en-US" sz="2000" b="1"/>
              <a:t>РАЗВОЈА </a:t>
            </a:r>
            <a:br>
              <a:rPr lang="en-US" sz="2000" b="1"/>
            </a:br>
            <a:r>
              <a:rPr lang="en-US" sz="2000" b="1"/>
              <a:t>Различити</a:t>
            </a:r>
            <a:r>
              <a:rPr lang="hr-HR" sz="2000" b="1"/>
              <a:t> </a:t>
            </a:r>
            <a:r>
              <a:rPr lang="en-US" sz="2000" b="1"/>
              <a:t>аспекти</a:t>
            </a:r>
            <a:r>
              <a:rPr lang="hr-HR" sz="2000" b="1"/>
              <a:t> </a:t>
            </a:r>
            <a:r>
              <a:rPr lang="en-US" sz="2000" b="1"/>
              <a:t>развоја</a:t>
            </a:r>
            <a:r>
              <a:rPr lang="hr-HR" sz="2000" b="1"/>
              <a:t> </a:t>
            </a:r>
            <a:r>
              <a:rPr lang="en-US" sz="2000" b="1"/>
              <a:t>одређени</a:t>
            </a:r>
            <a:r>
              <a:rPr lang="hr-HR" sz="2000" b="1"/>
              <a:t> </a:t>
            </a:r>
            <a:r>
              <a:rPr lang="en-US" sz="2000" b="1"/>
              <a:t>су</a:t>
            </a:r>
            <a:r>
              <a:rPr lang="hr-HR" sz="2000" b="1"/>
              <a:t> </a:t>
            </a:r>
            <a:r>
              <a:rPr lang="en-US" sz="2000" b="1"/>
              <a:t>чињеницом</a:t>
            </a:r>
            <a:r>
              <a:rPr lang="hr-HR" sz="2000" b="1"/>
              <a:t> </a:t>
            </a:r>
            <a:r>
              <a:rPr lang="en-US" sz="2000" b="1"/>
              <a:t>РАЗЛИЧИТОГ</a:t>
            </a:r>
            <a:r>
              <a:rPr lang="hr-HR" sz="2000" b="1"/>
              <a:t> </a:t>
            </a:r>
            <a:r>
              <a:rPr lang="en-US" sz="2000" b="1"/>
              <a:t>ТЕМПА</a:t>
            </a:r>
            <a:r>
              <a:rPr lang="hr-HR" sz="2000" b="1"/>
              <a:t> </a:t>
            </a:r>
            <a:r>
              <a:rPr lang="en-US" sz="2000" b="1"/>
              <a:t>РАЗВОЈА</a:t>
            </a:r>
            <a:r>
              <a:rPr lang="hr-HR" sz="2000" b="1"/>
              <a:t> </a:t>
            </a:r>
            <a:r>
              <a:rPr lang="en-US" sz="2000" b="1"/>
              <a:t>ПОЈЕДИНИХ</a:t>
            </a:r>
            <a:r>
              <a:rPr lang="hr-HR" sz="2000" b="1"/>
              <a:t> </a:t>
            </a:r>
            <a:r>
              <a:rPr lang="en-US" sz="2000" b="1"/>
              <a:t>СПОСОБНОСТИ</a:t>
            </a:r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b="1" u="sng"/>
              <a:t>ФИЗИЧКИ</a:t>
            </a:r>
            <a:r>
              <a:rPr lang="hr-HR" b="1" u="sng"/>
              <a:t> </a:t>
            </a:r>
            <a:r>
              <a:rPr lang="en-US" b="1" u="sng"/>
              <a:t>РАЗВОЈ</a:t>
            </a:r>
            <a:endParaRPr lang="hr-HR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endParaRPr lang="hr-HR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b="1" u="sng"/>
              <a:t>ПСИХОМОТОРНИ</a:t>
            </a:r>
            <a:r>
              <a:rPr lang="hr-HR" b="1" u="sng"/>
              <a:t> </a:t>
            </a:r>
            <a:r>
              <a:rPr lang="en-US" b="1" u="sng"/>
              <a:t>РАЗВОЈ</a:t>
            </a:r>
            <a:endParaRPr lang="hr-HR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endParaRPr lang="hr-HR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b="1" u="sng"/>
              <a:t>КОГНИТИВНИ</a:t>
            </a:r>
            <a:r>
              <a:rPr lang="hr-HR" b="1" u="sng"/>
              <a:t> </a:t>
            </a:r>
            <a:r>
              <a:rPr lang="en-US" b="1" u="sng"/>
              <a:t>РАЗВОЈ</a:t>
            </a:r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endParaRPr lang="hr-HR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b="1" u="sng"/>
              <a:t>ЕМОЦИОНАЛНИ</a:t>
            </a:r>
            <a:r>
              <a:rPr lang="hr-HR" b="1" u="sng"/>
              <a:t> </a:t>
            </a:r>
            <a:r>
              <a:rPr lang="en-US" b="1" u="sng"/>
              <a:t>РАЗВОЈ</a:t>
            </a:r>
            <a:endParaRPr lang="hr-HR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endParaRPr lang="hr-HR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b="1" u="sng"/>
              <a:t>СОЦИЈАЛНИ</a:t>
            </a:r>
            <a:r>
              <a:rPr lang="hr-HR" b="1" u="sng"/>
              <a:t> </a:t>
            </a:r>
            <a:r>
              <a:rPr lang="en-US" b="1" u="sng"/>
              <a:t>РАЗВОЈ</a:t>
            </a:r>
            <a:endParaRPr 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C240564-64F0-4B2C-98AD-57A1D6BD44A2}" type="slidenum">
              <a:rPr lang="en-US" altLang="en-US" smtClean="0">
                <a:cs typeface="Arial" pitchFamily="34" charset="0"/>
              </a:rPr>
              <a:pPr/>
              <a:t>4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9655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Бобатова метода</a:t>
            </a:r>
            <a:endParaRPr lang="en-US" sz="3600"/>
          </a:p>
        </p:txBody>
      </p:sp>
      <p:sp>
        <p:nvSpPr>
          <p:cNvPr id="440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9388" lvl="1" indent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/>
              <a:t>  </a:t>
            </a:r>
            <a:r>
              <a:rPr lang="en-US" sz="2400" b="1" u="sng">
                <a:solidFill>
                  <a:srgbClr val="FF0000"/>
                </a:solidFill>
              </a:rPr>
              <a:t>Бобатов метод </a:t>
            </a:r>
            <a:r>
              <a:rPr lang="en-US" sz="2400"/>
              <a:t>је зна</a:t>
            </a:r>
            <a:r>
              <a:rPr lang="sr-Cyrl-CS" sz="2400"/>
              <a:t>ч</a:t>
            </a:r>
            <a:r>
              <a:rPr lang="en-US" sz="2400"/>
              <a:t>ајан терапеутски програм у усмеравању мотори</a:t>
            </a:r>
            <a:r>
              <a:rPr lang="sr-Cyrl-CS" sz="2400"/>
              <a:t>ч</a:t>
            </a:r>
            <a:r>
              <a:rPr lang="en-US" sz="2400"/>
              <a:t>ког развоја код церебрално о</a:t>
            </a:r>
            <a:r>
              <a:rPr lang="sr-Cyrl-CS" sz="2400"/>
              <a:t>ш</a:t>
            </a:r>
            <a:r>
              <a:rPr lang="en-US" sz="2400"/>
              <a:t>те</a:t>
            </a:r>
            <a:r>
              <a:rPr lang="sr-Cyrl-CS" sz="2400"/>
              <a:t>ћ</a:t>
            </a:r>
            <a:r>
              <a:rPr lang="en-US" sz="2400"/>
              <a:t>ене деце. </a:t>
            </a:r>
          </a:p>
          <a:p>
            <a:pPr marL="179388" lvl="1" indent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/>
              <a:t> Програм има у основи два дела:</a:t>
            </a:r>
          </a:p>
          <a:p>
            <a:pPr marL="179388" lvl="1" indent="0" eaLnBrk="1" hangingPunct="1">
              <a:lnSpc>
                <a:spcPct val="150000"/>
              </a:lnSpc>
              <a:buFontTx/>
              <a:buNone/>
            </a:pPr>
            <a:r>
              <a:rPr lang="en-US" sz="2400"/>
              <a:t>1) Инхибиција абнормалне рефлексне активности (РИП поло</a:t>
            </a:r>
            <a:r>
              <a:rPr lang="sr-Cyrl-CS" sz="2400"/>
              <a:t>ж</a:t>
            </a:r>
            <a:r>
              <a:rPr lang="en-US" sz="2400"/>
              <a:t>аји) и</a:t>
            </a:r>
          </a:p>
          <a:p>
            <a:pPr marL="179388" lvl="1" indent="0" eaLnBrk="1" hangingPunct="1">
              <a:lnSpc>
                <a:spcPct val="150000"/>
              </a:lnSpc>
              <a:buFontTx/>
              <a:buNone/>
            </a:pPr>
            <a:r>
              <a:rPr lang="en-US" sz="2400"/>
              <a:t>2) Олак</a:t>
            </a:r>
            <a:r>
              <a:rPr lang="sr-Cyrl-CS" sz="2400"/>
              <a:t>ш</a:t>
            </a:r>
            <a:r>
              <a:rPr lang="en-US" sz="2400"/>
              <a:t>ање - фасилитација нормалног аутоматског покрета.</a:t>
            </a:r>
            <a:endParaRPr 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55EAFE-C93A-4247-B79D-DB0A7383EC1D}" type="slidenum">
              <a:rPr lang="en-US" altLang="en-US" smtClean="0">
                <a:cs typeface="Arial" pitchFamily="34" charset="0"/>
              </a:rPr>
              <a:pPr/>
              <a:t>40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4937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Бобатова метода</a:t>
            </a:r>
            <a:endParaRPr lang="en-US" sz="36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/>
              <a:t>Инхибиција абнормалних рефлекса (РИП)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sr-Cyrl-RS" dirty="0"/>
          </a:p>
          <a:p>
            <a:pPr>
              <a:defRPr/>
            </a:pPr>
            <a:r>
              <a:rPr lang="sr-Cyrl-RS" dirty="0"/>
              <a:t>Врши се у положају трупа и зглобова супротном од патолошког ПАСИВНО</a:t>
            </a:r>
          </a:p>
          <a:p>
            <a:pPr marL="0" indent="0">
              <a:buFont typeface="Wingdings" pitchFamily="2" charset="2"/>
              <a:buNone/>
              <a:defRPr/>
            </a:pPr>
            <a:endParaRPr lang="sr-Cyrl-RS" dirty="0"/>
          </a:p>
          <a:p>
            <a:pPr>
              <a:defRPr/>
            </a:pPr>
            <a:r>
              <a:rPr lang="sr-Cyrl-RS" dirty="0"/>
              <a:t>Фасилитација нормалних реакција- усправљања и равнотеже АКТИВНО</a:t>
            </a:r>
          </a:p>
          <a:p>
            <a:pPr marL="0" indent="0">
              <a:buFont typeface="Wingdings" pitchFamily="2" charset="2"/>
              <a:buNone/>
              <a:defRPr/>
            </a:pPr>
            <a:endParaRPr lang="sr-Cyrl-RS" dirty="0"/>
          </a:p>
          <a:p>
            <a:pPr>
              <a:defRPr/>
            </a:pPr>
            <a:r>
              <a:rPr lang="sr-Cyrl-RS" dirty="0"/>
              <a:t>Оптерећујућа метода; дете је бар 8 месеци старо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B1F5CD-21E4-4247-B46E-B84FA5A6BAD5}" type="slidenum">
              <a:rPr lang="en-US" altLang="en-US" smtClean="0">
                <a:cs typeface="Arial" pitchFamily="34" charset="0"/>
              </a:rPr>
              <a:pPr/>
              <a:t>41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0346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chemeClr val="tx1"/>
                </a:solidFill>
              </a:rPr>
              <a:t>Војтина метода</a:t>
            </a:r>
          </a:p>
        </p:txBody>
      </p:sp>
      <p:sp>
        <p:nvSpPr>
          <p:cNvPr id="460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За разлику од Бобата који инхибира патолошке активности да би се омогућио развој нормалних, Војта одмах прилази провокацији активности појединих сегмената.</a:t>
            </a:r>
          </a:p>
          <a:p>
            <a:r>
              <a:rPr lang="en-US"/>
              <a:t>По Војти, патолошке слике церебрално oштећеног детета развијају се услед недостатка формирања рефлексног покретања. Зато, са терапијом треба почети док још није блокирано рефлексно покретање.</a:t>
            </a:r>
          </a:p>
          <a:p>
            <a:endParaRPr 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55F323-D978-4787-B3B5-E514F901FBB4}" type="slidenum">
              <a:rPr lang="en-US" altLang="en-US" smtClean="0">
                <a:cs typeface="Arial" pitchFamily="34" charset="0"/>
              </a:rPr>
              <a:pPr/>
              <a:t>42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31256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chemeClr val="tx1"/>
                </a:solidFill>
              </a:rPr>
              <a:t>Војтина метода</a:t>
            </a:r>
            <a:endParaRPr lang="en-US" sz="40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Дете је рефлексно биће; рефлексно кретање чине рефлексно пузање и рефлексно окретање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Драже се одређене тачке по шеми да би се добио </a:t>
            </a:r>
            <a:r>
              <a:rPr lang="ru-RU" b="1" u="sng" dirty="0">
                <a:solidFill>
                  <a:srgbClr val="FF0000"/>
                </a:solidFill>
              </a:rPr>
              <a:t>активан покрет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Ради се 3-4 пута дневно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Недостатак: неизводљива после 1. год. живота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0337685-2F3A-4157-A5A1-76482D4B543E}" type="slidenum">
              <a:rPr lang="en-US" altLang="en-US" smtClean="0">
                <a:cs typeface="Arial" pitchFamily="34" charset="0"/>
              </a:rPr>
              <a:pPr/>
              <a:t>43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8219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1"/>
              <a:t>ПРАЋЕЊЕ</a:t>
            </a:r>
            <a:r>
              <a:rPr lang="sr-Latn-CS" sz="3600" b="1"/>
              <a:t> </a:t>
            </a:r>
            <a:r>
              <a:rPr lang="en-US" sz="3600" b="1"/>
              <a:t>ПСИХОМОТОРНОГ</a:t>
            </a:r>
            <a:r>
              <a:rPr lang="sr-Latn-CS" sz="3600" b="1"/>
              <a:t> </a:t>
            </a:r>
            <a:r>
              <a:rPr lang="en-US" sz="3600" b="1"/>
              <a:t>РАЗВОЈА</a:t>
            </a:r>
            <a:r>
              <a:rPr lang="sr-Latn-CS" sz="3600" b="1"/>
              <a:t> </a:t>
            </a:r>
            <a:r>
              <a:rPr lang="en-US" sz="3600" b="1"/>
              <a:t>РИЗИКО</a:t>
            </a:r>
            <a:r>
              <a:rPr lang="sr-Latn-CS" sz="3600" b="1"/>
              <a:t> </a:t>
            </a:r>
            <a:r>
              <a:rPr lang="en-US" sz="3600" b="1"/>
              <a:t>БЕБА</a:t>
            </a:r>
            <a:endParaRPr lang="en-US" sz="3600"/>
          </a:p>
        </p:txBody>
      </p:sp>
      <p:sp>
        <p:nvSpPr>
          <p:cNvPr id="48131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 eaLnBrk="1" hangingPunct="1"/>
            <a:r>
              <a:rPr lang="en-US" sz="3200" b="1"/>
              <a:t>препознавање одступања у психомоторном развоју</a:t>
            </a:r>
            <a:endParaRPr lang="sr-Latn-CS" sz="3200" b="1"/>
          </a:p>
        </p:txBody>
      </p:sp>
    </p:spTree>
  </p:cSld>
  <p:clrMapOvr>
    <a:masterClrMapping/>
  </p:clrMapOvr>
  <p:transition advTm="18395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Рана дијагностика 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b="1" dirty="0"/>
              <a:t>Посматрање</a:t>
            </a:r>
            <a:r>
              <a:rPr lang="en-US" b="1" dirty="0"/>
              <a:t> </a:t>
            </a:r>
            <a:r>
              <a:rPr lang="sr-Cyrl-RS" b="1" dirty="0"/>
              <a:t>спонтаног</a:t>
            </a:r>
            <a:r>
              <a:rPr lang="en-US" b="1" dirty="0"/>
              <a:t> </a:t>
            </a:r>
            <a:r>
              <a:rPr lang="sr-Cyrl-RS" b="1" dirty="0"/>
              <a:t>понашања</a:t>
            </a:r>
            <a:r>
              <a:rPr lang="en-US" b="1" dirty="0"/>
              <a:t> </a:t>
            </a:r>
            <a:r>
              <a:rPr lang="sr-Cyrl-RS" b="1" dirty="0"/>
              <a:t>детета</a:t>
            </a:r>
            <a:r>
              <a:rPr lang="en-US" b="1" dirty="0"/>
              <a:t>.</a:t>
            </a:r>
            <a:r>
              <a:rPr lang="en-US" dirty="0"/>
              <a:t> </a:t>
            </a:r>
            <a:endParaRPr lang="sr-Latn-CS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b="1" dirty="0"/>
              <a:t>Испитивање</a:t>
            </a:r>
            <a:r>
              <a:rPr lang="en-US" b="1" dirty="0"/>
              <a:t> </a:t>
            </a:r>
            <a:r>
              <a:rPr lang="sr-Cyrl-RS" b="1" dirty="0"/>
              <a:t>постуралних</a:t>
            </a:r>
            <a:r>
              <a:rPr lang="en-US" b="1" dirty="0"/>
              <a:t> </a:t>
            </a:r>
            <a:r>
              <a:rPr lang="sr-Cyrl-RS" b="1" dirty="0"/>
              <a:t>реаксија</a:t>
            </a:r>
            <a:r>
              <a:rPr lang="en-US" b="1" dirty="0"/>
              <a:t>.</a:t>
            </a:r>
            <a:r>
              <a:rPr lang="en-US" dirty="0"/>
              <a:t> </a:t>
            </a:r>
            <a:endParaRPr lang="sr-Latn-CS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b="1" dirty="0"/>
              <a:t>Испитивање</a:t>
            </a:r>
            <a:r>
              <a:rPr lang="en-US" b="1" dirty="0"/>
              <a:t> </a:t>
            </a:r>
            <a:r>
              <a:rPr lang="sr-Cyrl-RS" b="1" dirty="0"/>
              <a:t>примитивних</a:t>
            </a:r>
            <a:r>
              <a:rPr lang="en-US" b="1" dirty="0"/>
              <a:t> </a:t>
            </a:r>
            <a:r>
              <a:rPr lang="sr-Cyrl-RS" b="1" dirty="0"/>
              <a:t>рефлекса</a:t>
            </a:r>
            <a:r>
              <a:rPr lang="en-US" b="1" dirty="0"/>
              <a:t>.</a:t>
            </a:r>
            <a:r>
              <a:rPr lang="en-US" dirty="0"/>
              <a:t> </a:t>
            </a:r>
            <a:endParaRPr lang="sr-Latn-CS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b="1" dirty="0"/>
              <a:t>Помоћне</a:t>
            </a:r>
            <a:r>
              <a:rPr lang="en-US" b="1" dirty="0"/>
              <a:t> </a:t>
            </a:r>
            <a:r>
              <a:rPr lang="sr-Cyrl-RS" b="1" dirty="0"/>
              <a:t>дијагностичке</a:t>
            </a:r>
            <a:r>
              <a:rPr lang="en-US" b="1" dirty="0"/>
              <a:t> </a:t>
            </a:r>
            <a:r>
              <a:rPr lang="sr-Cyrl-RS" b="1" dirty="0"/>
              <a:t>методе</a:t>
            </a:r>
            <a:endParaRPr lang="en-US" dirty="0"/>
          </a:p>
          <a:p>
            <a:pPr>
              <a:lnSpc>
                <a:spcPct val="150000"/>
              </a:lnSpc>
              <a:defRPr/>
            </a:pPr>
            <a:endParaRPr 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0CD5-C807-4E72-9DD6-941DF99D8CAE}" type="slidenum">
              <a:rPr lang="en-US" altLang="en-US" smtClean="0">
                <a:cs typeface="Arial" pitchFamily="34" charset="0"/>
              </a:rPr>
              <a:pPr/>
              <a:t>45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8639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Посматрање спонтаног понашања детета</a:t>
            </a:r>
            <a:endParaRPr lang="en-US" sz="3600"/>
          </a:p>
        </p:txBody>
      </p:sp>
      <p:sp>
        <p:nvSpPr>
          <p:cNvPr id="501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sr-Latn-CS" b="1">
                <a:solidFill>
                  <a:srgbClr val="FF0000"/>
                </a:solidFill>
              </a:rPr>
              <a:t>I </a:t>
            </a:r>
            <a:r>
              <a:rPr lang="sr-Cyrl-CS" b="1">
                <a:solidFill>
                  <a:srgbClr val="FF0000"/>
                </a:solidFill>
              </a:rPr>
              <a:t>флексиони</a:t>
            </a:r>
            <a:r>
              <a:rPr lang="sr-Latn-CS" b="1">
                <a:solidFill>
                  <a:srgbClr val="FF0000"/>
                </a:solidFill>
              </a:rPr>
              <a:t> </a:t>
            </a:r>
            <a:r>
              <a:rPr lang="sr-Cyrl-CS" b="1">
                <a:solidFill>
                  <a:srgbClr val="FF0000"/>
                </a:solidFill>
              </a:rPr>
              <a:t>период </a:t>
            </a:r>
            <a:r>
              <a:rPr lang="sr-Latn-CS"/>
              <a:t>-</a:t>
            </a:r>
            <a:r>
              <a:rPr lang="sr-Cyrl-CS" b="1"/>
              <a:t>до</a:t>
            </a:r>
            <a:r>
              <a:rPr lang="sr-Latn-CS" b="1"/>
              <a:t> 6 </a:t>
            </a:r>
            <a:r>
              <a:rPr lang="sr-Cyrl-CS" b="1"/>
              <a:t>недеља</a:t>
            </a:r>
            <a:r>
              <a:rPr lang="sr-Latn-CS"/>
              <a:t>; </a:t>
            </a:r>
            <a:r>
              <a:rPr lang="sr-Cyrl-CS"/>
              <a:t>рефлексна</a:t>
            </a:r>
            <a:r>
              <a:rPr lang="sr-Latn-CS"/>
              <a:t> </a:t>
            </a:r>
            <a:r>
              <a:rPr lang="sr-Cyrl-CS"/>
              <a:t>локомоција</a:t>
            </a:r>
            <a:endParaRPr lang="sr-Latn-CS"/>
          </a:p>
          <a:p>
            <a:pPr eaLnBrk="1" hangingPunct="1">
              <a:lnSpc>
                <a:spcPct val="150000"/>
              </a:lnSpc>
            </a:pPr>
            <a:r>
              <a:rPr lang="sr-Latn-CS" b="1">
                <a:solidFill>
                  <a:srgbClr val="FF0000"/>
                </a:solidFill>
              </a:rPr>
              <a:t>I </a:t>
            </a:r>
            <a:r>
              <a:rPr lang="sr-Cyrl-CS" b="1">
                <a:solidFill>
                  <a:srgbClr val="FF0000"/>
                </a:solidFill>
              </a:rPr>
              <a:t>екстензиони</a:t>
            </a:r>
            <a:r>
              <a:rPr lang="sr-Latn-CS" b="1">
                <a:solidFill>
                  <a:srgbClr val="FF0000"/>
                </a:solidFill>
              </a:rPr>
              <a:t> </a:t>
            </a:r>
            <a:r>
              <a:rPr lang="sr-Cyrl-CS" b="1">
                <a:solidFill>
                  <a:srgbClr val="FF0000"/>
                </a:solidFill>
              </a:rPr>
              <a:t>период </a:t>
            </a:r>
            <a:r>
              <a:rPr lang="sr-Latn-CS"/>
              <a:t>-</a:t>
            </a:r>
            <a:r>
              <a:rPr lang="sr-Latn-CS" b="1"/>
              <a:t>7 </a:t>
            </a:r>
            <a:r>
              <a:rPr lang="sr-Cyrl-CS" b="1"/>
              <a:t>недеља</a:t>
            </a:r>
            <a:r>
              <a:rPr lang="sr-Latn-CS" b="1"/>
              <a:t> </a:t>
            </a:r>
            <a:r>
              <a:rPr lang="sr-Cyrl-CS" b="1"/>
              <a:t>до</a:t>
            </a:r>
            <a:r>
              <a:rPr lang="sr-Latn-CS" b="1"/>
              <a:t> 4 </a:t>
            </a:r>
            <a:r>
              <a:rPr lang="sr-Cyrl-CS" b="1"/>
              <a:t>месеца</a:t>
            </a:r>
            <a:r>
              <a:rPr lang="sr-Latn-CS"/>
              <a:t>; </a:t>
            </a:r>
            <a:r>
              <a:rPr lang="sr-Cyrl-CS"/>
              <a:t>први</a:t>
            </a:r>
            <a:r>
              <a:rPr lang="sr-Latn-CS"/>
              <a:t> </a:t>
            </a:r>
            <a:r>
              <a:rPr lang="sr-Cyrl-CS"/>
              <a:t>свесни</a:t>
            </a:r>
            <a:r>
              <a:rPr lang="sr-Latn-CS"/>
              <a:t> </a:t>
            </a:r>
            <a:r>
              <a:rPr lang="sr-Cyrl-CS"/>
              <a:t>контакт</a:t>
            </a:r>
            <a:r>
              <a:rPr lang="sr-Latn-CS"/>
              <a:t> </a:t>
            </a:r>
            <a:r>
              <a:rPr lang="sr-Cyrl-CS"/>
              <a:t>са</a:t>
            </a:r>
            <a:r>
              <a:rPr lang="sr-Latn-CS"/>
              <a:t> </a:t>
            </a:r>
            <a:r>
              <a:rPr lang="sr-Cyrl-CS"/>
              <a:t>околином</a:t>
            </a:r>
            <a:endParaRPr lang="sr-Latn-CS"/>
          </a:p>
          <a:p>
            <a:pPr eaLnBrk="1" hangingPunct="1">
              <a:lnSpc>
                <a:spcPct val="150000"/>
              </a:lnSpc>
            </a:pPr>
            <a:r>
              <a:rPr lang="sr-Latn-CS" b="1">
                <a:solidFill>
                  <a:srgbClr val="FF0000"/>
                </a:solidFill>
              </a:rPr>
              <a:t>II </a:t>
            </a:r>
            <a:r>
              <a:rPr lang="sr-Cyrl-CS" b="1">
                <a:solidFill>
                  <a:srgbClr val="FF0000"/>
                </a:solidFill>
              </a:rPr>
              <a:t>флексиони</a:t>
            </a:r>
            <a:r>
              <a:rPr lang="sr-Latn-CS" b="1">
                <a:solidFill>
                  <a:srgbClr val="FF0000"/>
                </a:solidFill>
              </a:rPr>
              <a:t> </a:t>
            </a:r>
            <a:r>
              <a:rPr lang="sr-Cyrl-CS" b="1">
                <a:solidFill>
                  <a:srgbClr val="FF0000"/>
                </a:solidFill>
              </a:rPr>
              <a:t>период </a:t>
            </a:r>
            <a:r>
              <a:rPr lang="sr-Latn-CS"/>
              <a:t>-</a:t>
            </a:r>
            <a:r>
              <a:rPr lang="en-US"/>
              <a:t> </a:t>
            </a:r>
            <a:r>
              <a:rPr lang="sr-Latn-CS" b="1"/>
              <a:t>4.-9</a:t>
            </a:r>
            <a:r>
              <a:rPr lang="en-US" b="1"/>
              <a:t> месеца</a:t>
            </a:r>
            <a:r>
              <a:rPr lang="sr-Latn-CS"/>
              <a:t>; </a:t>
            </a:r>
            <a:r>
              <a:rPr lang="sr-Cyrl-CS"/>
              <a:t>припрема</a:t>
            </a:r>
            <a:r>
              <a:rPr lang="sr-Latn-CS"/>
              <a:t> </a:t>
            </a:r>
            <a:r>
              <a:rPr lang="sr-Cyrl-CS"/>
              <a:t>пузања</a:t>
            </a:r>
            <a:endParaRPr lang="sr-Latn-CS"/>
          </a:p>
          <a:p>
            <a:pPr eaLnBrk="1" hangingPunct="1">
              <a:lnSpc>
                <a:spcPct val="150000"/>
              </a:lnSpc>
            </a:pPr>
            <a:r>
              <a:rPr lang="sr-Latn-CS" b="1">
                <a:solidFill>
                  <a:srgbClr val="FF0000"/>
                </a:solidFill>
              </a:rPr>
              <a:t>II </a:t>
            </a:r>
            <a:r>
              <a:rPr lang="sr-Cyrl-CS" b="1">
                <a:solidFill>
                  <a:srgbClr val="FF0000"/>
                </a:solidFill>
              </a:rPr>
              <a:t>екстензиони</a:t>
            </a:r>
            <a:r>
              <a:rPr lang="sr-Latn-CS" b="1">
                <a:solidFill>
                  <a:srgbClr val="FF0000"/>
                </a:solidFill>
              </a:rPr>
              <a:t> </a:t>
            </a:r>
            <a:r>
              <a:rPr lang="sr-Cyrl-CS" b="1">
                <a:solidFill>
                  <a:srgbClr val="FF0000"/>
                </a:solidFill>
              </a:rPr>
              <a:t>период </a:t>
            </a:r>
            <a:r>
              <a:rPr lang="sr-Latn-CS"/>
              <a:t>-</a:t>
            </a:r>
            <a:r>
              <a:rPr lang="sr-Latn-CS" b="1"/>
              <a:t>9-12</a:t>
            </a:r>
            <a:r>
              <a:rPr lang="en-US" b="1"/>
              <a:t> месеца</a:t>
            </a:r>
          </a:p>
          <a:p>
            <a:pPr>
              <a:lnSpc>
                <a:spcPct val="150000"/>
              </a:lnSpc>
            </a:pPr>
            <a:endParaRPr 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5681EB-141D-47B4-9D48-78480C21B4E9}" type="slidenum">
              <a:rPr lang="en-US" altLang="en-US" smtClean="0">
                <a:cs typeface="Arial" pitchFamily="34" charset="0"/>
              </a:rPr>
              <a:pPr/>
              <a:t>46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31287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Испитивање примитивних рефлекса</a:t>
            </a:r>
            <a:endParaRPr lang="en-US" sz="3600"/>
          </a:p>
        </p:txBody>
      </p:sp>
      <p:sp>
        <p:nvSpPr>
          <p:cNvPr id="512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/>
              <a:t>Рефлекси</a:t>
            </a:r>
            <a:r>
              <a:rPr lang="sr-Latn-CS"/>
              <a:t> </a:t>
            </a:r>
            <a:r>
              <a:rPr lang="sr-Cyrl-CS"/>
              <a:t>хватања</a:t>
            </a:r>
            <a:r>
              <a:rPr lang="sr-Latn-CS"/>
              <a:t> (</a:t>
            </a:r>
            <a:r>
              <a:rPr lang="sr-Cyrl-CS"/>
              <a:t>руку</a:t>
            </a:r>
            <a:r>
              <a:rPr lang="sr-Latn-CS"/>
              <a:t>, </a:t>
            </a:r>
            <a:r>
              <a:rPr lang="sr-Cyrl-CS"/>
              <a:t>ногу</a:t>
            </a:r>
            <a:r>
              <a:rPr lang="sr-Latn-CS"/>
              <a:t>, Galantov..)</a:t>
            </a:r>
          </a:p>
          <a:p>
            <a:pPr eaLnBrk="1" hangingPunct="1"/>
            <a:r>
              <a:rPr lang="sr-Cyrl-CS"/>
              <a:t>Рефлекси</a:t>
            </a:r>
            <a:r>
              <a:rPr lang="sr-Latn-CS"/>
              <a:t> </a:t>
            </a:r>
            <a:r>
              <a:rPr lang="sr-Cyrl-CS"/>
              <a:t>опружања</a:t>
            </a:r>
            <a:r>
              <a:rPr lang="sr-Latn-CS"/>
              <a:t> (</a:t>
            </a:r>
            <a:r>
              <a:rPr lang="sr-Cyrl-CS"/>
              <a:t>супрапубични</a:t>
            </a:r>
            <a:r>
              <a:rPr lang="sr-Latn-CS"/>
              <a:t>, </a:t>
            </a:r>
            <a:r>
              <a:rPr lang="sr-Cyrl-CS"/>
              <a:t>укрштени</a:t>
            </a:r>
            <a:r>
              <a:rPr lang="sr-Latn-CS"/>
              <a:t>, </a:t>
            </a:r>
            <a:r>
              <a:rPr lang="sr-Cyrl-CS"/>
              <a:t>рефлекс</a:t>
            </a:r>
            <a:r>
              <a:rPr lang="sr-Latn-CS"/>
              <a:t> </a:t>
            </a:r>
            <a:r>
              <a:rPr lang="sr-Cyrl-CS"/>
              <a:t>корена</a:t>
            </a:r>
            <a:r>
              <a:rPr lang="sr-Latn-CS"/>
              <a:t> </a:t>
            </a:r>
            <a:r>
              <a:rPr lang="sr-Cyrl-CS"/>
              <a:t>шаке</a:t>
            </a:r>
            <a:r>
              <a:rPr lang="sr-Latn-CS"/>
              <a:t>, </a:t>
            </a:r>
            <a:r>
              <a:rPr lang="sr-Cyrl-CS"/>
              <a:t>петни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аутоматски</a:t>
            </a:r>
            <a:r>
              <a:rPr lang="sr-Latn-CS"/>
              <a:t> </a:t>
            </a:r>
            <a:r>
              <a:rPr lang="sr-Cyrl-CS"/>
              <a:t>ход</a:t>
            </a:r>
            <a:r>
              <a:rPr lang="sr-Latn-CS"/>
              <a:t>)</a:t>
            </a:r>
          </a:p>
          <a:p>
            <a:pPr eaLnBrk="1" hangingPunct="1"/>
            <a:r>
              <a:rPr lang="sr-Cyrl-CS"/>
              <a:t>Орофацијални</a:t>
            </a:r>
            <a:r>
              <a:rPr lang="sr-Latn-CS"/>
              <a:t> (Bapkin,</a:t>
            </a:r>
            <a:r>
              <a:rPr lang="sr-Cyrl-CS"/>
              <a:t>рефлекс</a:t>
            </a:r>
            <a:r>
              <a:rPr lang="sr-Latn-CS"/>
              <a:t> </a:t>
            </a:r>
            <a:r>
              <a:rPr lang="sr-Cyrl-CS"/>
              <a:t>сисања</a:t>
            </a:r>
            <a:r>
              <a:rPr lang="sr-Latn-CS"/>
              <a:t>, ruting, </a:t>
            </a:r>
            <a:r>
              <a:rPr lang="sr-Cyrl-CS"/>
              <a:t>оптичко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акустичко</a:t>
            </a:r>
            <a:r>
              <a:rPr lang="sr-Latn-CS"/>
              <a:t> </a:t>
            </a:r>
            <a:r>
              <a:rPr lang="sr-Cyrl-CS"/>
              <a:t>фацијални рефлекс</a:t>
            </a:r>
            <a:r>
              <a:rPr lang="sr-Latn-CS"/>
              <a:t>)</a:t>
            </a:r>
            <a:endParaRPr lang="en-US"/>
          </a:p>
          <a:p>
            <a:pPr eaLnBrk="1" hangingPunct="1"/>
            <a:r>
              <a:rPr lang="en-US"/>
              <a:t>Испитивање моторике подразумева анализу положаја и покрета при чему треба регистровати стање свести, понашања детета и могућност комуникације. </a:t>
            </a:r>
          </a:p>
          <a:p>
            <a:endParaRPr 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7A574F-5B09-415B-AFCF-1C6CFA2D77D2}" type="slidenum">
              <a:rPr lang="en-US" altLang="en-US" smtClean="0">
                <a:cs typeface="Arial" pitchFamily="34" charset="0"/>
              </a:rPr>
              <a:pPr/>
              <a:t>47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892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Рефлекс хватања шаке </a:t>
            </a:r>
            <a:r>
              <a:rPr lang="en-US" sz="3600" b="1"/>
              <a:t>(</a:t>
            </a:r>
            <a:r>
              <a:rPr lang="sr-Latn-CS" sz="3600" b="1"/>
              <a:t>palmar graps reflex)</a:t>
            </a:r>
            <a:endParaRPr lang="en-US" sz="4000" b="1"/>
          </a:p>
        </p:txBody>
      </p:sp>
      <p:sp>
        <p:nvSpPr>
          <p:cNvPr id="522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Рефлекс хватања шаке: стимулус: изврши се притисак прстом у висини главице МЦ костију од улнарне према радијалној страни.</a:t>
            </a:r>
          </a:p>
          <a:p>
            <a:r>
              <a:rPr lang="en-US"/>
              <a:t>Реакција: тонична флексија прстију и шаке, ако последица проприоцептивне стимулације, са сазревањем детета прераста у тактилни рфлекс са мање израженом тоничном компонентом, након 3,4 месеца ова активност поприма карактер вољног хватања.</a:t>
            </a:r>
          </a:p>
          <a:p>
            <a:r>
              <a:rPr lang="en-US"/>
              <a:t>Јавља се око 26 ГН, а нестаје око 3-4 месеца. 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DEDD3C4-73D1-4D1D-85F0-12DE83C5E8C6}" type="slidenum">
              <a:rPr lang="en-US" altLang="en-US" smtClean="0">
                <a:cs typeface="Arial" pitchFamily="34" charset="0"/>
              </a:rPr>
              <a:pPr/>
              <a:t>48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43548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Рефлекс хватања стопала </a:t>
            </a:r>
            <a:r>
              <a:rPr lang="en-US" sz="3600" b="1"/>
              <a:t>(</a:t>
            </a:r>
            <a:r>
              <a:rPr lang="sr-Latn-CS" sz="3600" b="1"/>
              <a:t>plantar graps reflex)</a:t>
            </a:r>
            <a:endParaRPr lang="en-US" sz="4000" b="1"/>
          </a:p>
        </p:txBody>
      </p:sp>
      <p:sp>
        <p:nvSpPr>
          <p:cNvPr id="532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Рефлекс хватања стопала:</a:t>
            </a:r>
          </a:p>
          <a:p>
            <a:r>
              <a:rPr lang="en-US"/>
              <a:t>Стимулус: извши се притисак прстом у висини главице МТ костију.</a:t>
            </a:r>
          </a:p>
          <a:p>
            <a:r>
              <a:rPr lang="en-US"/>
              <a:t>Реакција: савијање свих прстију.траје до краја прве године, одн.до проходавања детета, у виду слабе реакцијеможе се наћи  и до 4 године.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E754C5-0F5C-445B-A030-D34B9C463D2F}" type="slidenum">
              <a:rPr lang="en-US" altLang="en-US" smtClean="0">
                <a:cs typeface="Arial" pitchFamily="34" charset="0"/>
              </a:rPr>
              <a:pPr/>
              <a:t>49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2977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chemeClr val="tx1"/>
                </a:solidFill>
              </a:rPr>
              <a:t>Хабилитација</a:t>
            </a:r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Хабилитација представља процес буђења и активирања способности , одн. функција које никада нису биле развијене, или су постојале у рудиментарном степену свога развитка и то код деце које су жртве неког наследног, урођеног или у најранијем периоду стеченог оштећења.</a:t>
            </a:r>
          </a:p>
          <a:p>
            <a:r>
              <a:rPr lang="en-US"/>
              <a:t>Код хабилитације се не ради о успостављању изгубљене, раније присутне способности (као код рехабилитације), већ о развијању функција које нису биле развијене.</a:t>
            </a:r>
          </a:p>
          <a:p>
            <a:endParaRPr 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9848FE-90E3-4B5C-8D55-8CBE9D77F799}" type="slidenum">
              <a:rPr lang="en-US" altLang="en-US" smtClean="0">
                <a:cs typeface="Arial" pitchFamily="34" charset="0"/>
              </a:rPr>
              <a:pPr/>
              <a:t>5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4369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Рефлекс сисања</a:t>
            </a:r>
            <a:br>
              <a:rPr lang="en-US" sz="4000" b="1"/>
            </a:br>
            <a:r>
              <a:rPr lang="sr-Latn-CS" sz="3600" b="1"/>
              <a:t>(sucking reflex)</a:t>
            </a:r>
            <a:endParaRPr lang="en-US" sz="4000" b="1"/>
          </a:p>
        </p:txBody>
      </p:sp>
      <p:sp>
        <p:nvSpPr>
          <p:cNvPr id="542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Рефлекса сисања: стимулус: прст се гурне 3-4 цм детету у уста, а затим полако извлачи.</a:t>
            </a:r>
          </a:p>
          <a:p>
            <a:r>
              <a:rPr lang="en-US"/>
              <a:t>Реакција: обавија језиком прст, ствара вакуум, почиње ритмички покретима сисањана које се надовезује покрет гутања.</a:t>
            </a:r>
          </a:p>
          <a:p>
            <a:r>
              <a:rPr lang="en-US"/>
              <a:t>Јавља се од 10 недеље гестације, траје до 4 месеца живота, затим прераста у вољни акт сисања.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5B9389-8009-4BE1-907A-3A9D81B4BFCE}" type="slidenum">
              <a:rPr lang="en-US" altLang="en-US" smtClean="0">
                <a:cs typeface="Arial" pitchFamily="34" charset="0"/>
              </a:rPr>
              <a:pPr/>
              <a:t>50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8269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Мороов рефлекс</a:t>
            </a:r>
            <a:br>
              <a:rPr lang="en-US" sz="4000" b="1"/>
            </a:br>
            <a:r>
              <a:rPr lang="en-US" sz="3600" b="1"/>
              <a:t>(</a:t>
            </a:r>
            <a:r>
              <a:rPr lang="sr-Latn-CS" sz="3600" b="1"/>
              <a:t>Moro reflex)</a:t>
            </a:r>
            <a:endParaRPr lang="en-US" sz="4000" b="1"/>
          </a:p>
        </p:txBody>
      </p:sp>
      <p:sp>
        <p:nvSpPr>
          <p:cNvPr id="552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Мороов рефлекс:</a:t>
            </a:r>
          </a:p>
          <a:p>
            <a:r>
              <a:rPr lang="en-US"/>
              <a:t>Стимулус: нагло се изазове пад главе уназад, тако што се рука која подупре главу детета нагло покрене надоле и заустави, или ако се пљесне рукама по подлози на којој дете лежи.</a:t>
            </a:r>
          </a:p>
          <a:p>
            <a:r>
              <a:rPr lang="en-US"/>
              <a:t>Реакција: абдукција у раменим зглобовима, екстензија лактова и свих зглобова шаке и прстију, сем кажипрста и палца, иза чега следи адукција и флексија руку, што личи на грљење.</a:t>
            </a:r>
          </a:p>
          <a:p>
            <a:r>
              <a:rPr lang="en-US"/>
              <a:t>Реакција се може изазвати до 4 месеца, касниј еличи н реакцију страа као код одраских.</a:t>
            </a: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C4D264-AB04-4DA7-ABE2-12B190644306}" type="slidenum">
              <a:rPr lang="en-US" altLang="en-US" smtClean="0">
                <a:cs typeface="Arial" pitchFamily="34" charset="0"/>
              </a:rPr>
              <a:pPr/>
              <a:t>51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38794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Галантов рефлекс </a:t>
            </a:r>
            <a:br>
              <a:rPr lang="en-US" sz="4000" b="1"/>
            </a:br>
            <a:r>
              <a:rPr lang="en-US" sz="3600" b="1"/>
              <a:t>(рефлекса увијања трупа)</a:t>
            </a:r>
            <a:endParaRPr lang="en-US" sz="4000" b="1"/>
          </a:p>
        </p:txBody>
      </p:sp>
      <p:sp>
        <p:nvSpPr>
          <p:cNvPr id="563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5638800" cy="4114800"/>
          </a:xfrm>
        </p:spPr>
        <p:txBody>
          <a:bodyPr/>
          <a:lstStyle/>
          <a:p>
            <a:r>
              <a:rPr lang="en-US"/>
              <a:t>Галантов рефлекс.</a:t>
            </a:r>
          </a:p>
          <a:p>
            <a:r>
              <a:rPr lang="en-US"/>
              <a:t>Стимулус: прстом повлачимо наниже од врха лопатице до илијачног гребена, око 3цм од спиналних наставака.</a:t>
            </a:r>
          </a:p>
          <a:p>
            <a:r>
              <a:rPr lang="en-US"/>
              <a:t>Реакције: летерално увијање трупа и скретање карлице ка страни подражаја. </a:t>
            </a:r>
          </a:p>
          <a:p>
            <a:r>
              <a:rPr lang="en-US"/>
              <a:t>Рефлекс постоји у прва 2-3 месеца, у другом триместру полако нестаје, са појавом седења се потпуно гаси.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A5C804F-F6DC-4DBD-ACC0-CEE84CD5CFEB}" type="slidenum">
              <a:rPr lang="en-US" altLang="en-US" smtClean="0">
                <a:cs typeface="Arial" pitchFamily="34" charset="0"/>
              </a:rPr>
              <a:pPr/>
              <a:t>52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32374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b="1"/>
              <a:t>Постуралне</a:t>
            </a:r>
            <a:r>
              <a:rPr lang="sr-Latn-CS" sz="4000" b="1"/>
              <a:t> </a:t>
            </a:r>
            <a:r>
              <a:rPr lang="sr-Cyrl-CS" sz="4000" b="1"/>
              <a:t>реакције</a:t>
            </a:r>
            <a:r>
              <a:rPr lang="sr-Latn-CS" sz="4000" b="1"/>
              <a:t> </a:t>
            </a:r>
            <a:r>
              <a:rPr lang="sr-Cyrl-CS" sz="4000" b="1"/>
              <a:t>детета</a:t>
            </a:r>
            <a:endParaRPr lang="en-US" sz="4000" b="1"/>
          </a:p>
        </p:txBody>
      </p:sp>
      <p:sp>
        <p:nvSpPr>
          <p:cNvPr id="573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/>
              <a:t>Представљају</a:t>
            </a:r>
            <a:r>
              <a:rPr lang="sr-Latn-CS"/>
              <a:t> </a:t>
            </a:r>
            <a:r>
              <a:rPr lang="sr-Cyrl-CS"/>
              <a:t>брз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адекватан</a:t>
            </a:r>
            <a:r>
              <a:rPr lang="sr-Latn-CS"/>
              <a:t> </a:t>
            </a:r>
            <a:r>
              <a:rPr lang="sr-Cyrl-CS"/>
              <a:t>одговор</a:t>
            </a:r>
            <a:r>
              <a:rPr lang="sr-Latn-CS"/>
              <a:t> </a:t>
            </a:r>
            <a:r>
              <a:rPr lang="sr-Cyrl-CS"/>
              <a:t>на</a:t>
            </a:r>
            <a:r>
              <a:rPr lang="sr-Latn-CS"/>
              <a:t> </a:t>
            </a:r>
            <a:r>
              <a:rPr lang="sr-Cyrl-CS"/>
              <a:t>промену</a:t>
            </a:r>
            <a:r>
              <a:rPr lang="sr-Latn-CS"/>
              <a:t> </a:t>
            </a:r>
            <a:r>
              <a:rPr lang="sr-Cyrl-CS"/>
              <a:t>положаја</a:t>
            </a:r>
            <a:r>
              <a:rPr lang="sr-Latn-CS"/>
              <a:t>.</a:t>
            </a:r>
          </a:p>
          <a:p>
            <a:pPr eaLnBrk="1" hangingPunct="1"/>
            <a:r>
              <a:rPr lang="sr-Cyrl-CS"/>
              <a:t>Одговор</a:t>
            </a:r>
            <a:r>
              <a:rPr lang="sr-Latn-CS"/>
              <a:t> </a:t>
            </a:r>
            <a:r>
              <a:rPr lang="sr-Cyrl-CS"/>
              <a:t>нам</a:t>
            </a:r>
            <a:r>
              <a:rPr lang="sr-Latn-CS"/>
              <a:t> </a:t>
            </a:r>
            <a:r>
              <a:rPr lang="sr-Cyrl-CS"/>
              <a:t>говори</a:t>
            </a:r>
            <a:r>
              <a:rPr lang="sr-Latn-CS"/>
              <a:t> </a:t>
            </a:r>
            <a:r>
              <a:rPr lang="sr-Cyrl-CS"/>
              <a:t>о</a:t>
            </a:r>
            <a:r>
              <a:rPr lang="sr-Latn-CS"/>
              <a:t> </a:t>
            </a:r>
            <a:r>
              <a:rPr lang="sr-Cyrl-CS"/>
              <a:t>моторној</a:t>
            </a:r>
            <a:r>
              <a:rPr lang="sr-Latn-CS"/>
              <a:t> </a:t>
            </a:r>
            <a:r>
              <a:rPr lang="sr-Cyrl-CS"/>
              <a:t>старости</a:t>
            </a:r>
            <a:r>
              <a:rPr lang="sr-Latn-CS"/>
              <a:t> </a:t>
            </a:r>
            <a:r>
              <a:rPr lang="sr-Cyrl-CS"/>
              <a:t>детета</a:t>
            </a:r>
            <a:endParaRPr lang="sr-Latn-CS"/>
          </a:p>
          <a:p>
            <a:pPr eaLnBrk="1" hangingPunct="1"/>
            <a:r>
              <a:rPr lang="sr-Cyrl-CS"/>
              <a:t>Од</a:t>
            </a:r>
            <a:r>
              <a:rPr lang="sr-Latn-CS"/>
              <a:t> </a:t>
            </a:r>
            <a:r>
              <a:rPr lang="sr-Cyrl-CS"/>
              <a:t>значаја</a:t>
            </a:r>
            <a:r>
              <a:rPr lang="sr-Latn-CS"/>
              <a:t> </a:t>
            </a:r>
            <a:r>
              <a:rPr lang="sr-Cyrl-CS"/>
              <a:t>су</a:t>
            </a:r>
            <a:r>
              <a:rPr lang="sr-Latn-CS"/>
              <a:t> </a:t>
            </a:r>
            <a:r>
              <a:rPr lang="sr-Cyrl-CS"/>
              <a:t>док</a:t>
            </a:r>
            <a:r>
              <a:rPr lang="sr-Latn-CS"/>
              <a:t> </a:t>
            </a:r>
            <a:r>
              <a:rPr lang="sr-Cyrl-CS"/>
              <a:t>дете</a:t>
            </a:r>
            <a:r>
              <a:rPr lang="sr-Latn-CS"/>
              <a:t> </a:t>
            </a:r>
            <a:r>
              <a:rPr lang="sr-Cyrl-CS"/>
              <a:t>не</a:t>
            </a:r>
            <a:r>
              <a:rPr lang="sr-Latn-CS"/>
              <a:t> </a:t>
            </a:r>
            <a:r>
              <a:rPr lang="sr-Cyrl-CS"/>
              <a:t>прохода</a:t>
            </a:r>
            <a:r>
              <a:rPr lang="sr-Latn-CS"/>
              <a:t>, </a:t>
            </a:r>
            <a:r>
              <a:rPr lang="sr-Cyrl-CS"/>
              <a:t>а</a:t>
            </a:r>
            <a:r>
              <a:rPr lang="sr-Latn-CS"/>
              <a:t> </a:t>
            </a:r>
            <a:r>
              <a:rPr lang="sr-Cyrl-CS"/>
              <a:t>код</a:t>
            </a:r>
            <a:r>
              <a:rPr lang="sr-Latn-CS"/>
              <a:t> </a:t>
            </a:r>
            <a:r>
              <a:rPr lang="sr-Cyrl-CS"/>
              <a:t>ДЦО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даље.</a:t>
            </a:r>
          </a:p>
          <a:p>
            <a:pPr eaLnBrk="1" hangingPunct="1"/>
            <a:r>
              <a:rPr lang="sr-Cyrl-CS"/>
              <a:t>Имају следеће каратеристике:</a:t>
            </a:r>
          </a:p>
          <a:p>
            <a:pPr eaLnBrk="1" hangingPunct="1"/>
            <a:r>
              <a:rPr lang="sr-Cyrl-CS"/>
              <a:t>1. могу се користити одмах након рођења детета</a:t>
            </a:r>
          </a:p>
          <a:p>
            <a:pPr eaLnBrk="1" hangingPunct="1"/>
            <a:r>
              <a:rPr lang="sr-Cyrl-CS"/>
              <a:t>2. све пружају увид у развојну фазу детета</a:t>
            </a:r>
          </a:p>
          <a:p>
            <a:pPr eaLnBrk="1" hangingPunct="1"/>
            <a:r>
              <a:rPr lang="sr-Cyrl-CS"/>
              <a:t>3. све положајне реакције губе на значају када дете успостави бипедални ход. </a:t>
            </a:r>
            <a:endParaRPr lang="sr-Latn-CS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A2BB545-C901-4A92-BDFB-57512951C9F4}" type="slidenum">
              <a:rPr lang="en-US" altLang="en-US" smtClean="0">
                <a:cs typeface="Arial" pitchFamily="34" charset="0"/>
              </a:rPr>
              <a:pPr/>
              <a:t>53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36275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b="1"/>
              <a:t>Постуралне</a:t>
            </a:r>
            <a:r>
              <a:rPr lang="sr-Latn-CS" sz="4000" b="1"/>
              <a:t> </a:t>
            </a:r>
            <a:r>
              <a:rPr lang="sr-Cyrl-CS" sz="4000" b="1"/>
              <a:t>реакције</a:t>
            </a:r>
            <a:endParaRPr lang="en-US" sz="4000" b="1"/>
          </a:p>
        </p:txBody>
      </p:sp>
      <p:sp>
        <p:nvSpPr>
          <p:cNvPr id="583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b="1">
                <a:solidFill>
                  <a:srgbClr val="FF0000"/>
                </a:solidFill>
              </a:rPr>
              <a:t>Користи се 7 положајних реакција:</a:t>
            </a:r>
          </a:p>
          <a:p>
            <a:pPr eaLnBrk="1" hangingPunct="1"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sr-Cyrl-CS"/>
              <a:t>Тракциона</a:t>
            </a:r>
            <a:r>
              <a:rPr lang="sr-Latn-CS"/>
              <a:t> </a:t>
            </a:r>
            <a:r>
              <a:rPr lang="sr-Cyrl-CS"/>
              <a:t>проба</a:t>
            </a:r>
            <a:endParaRPr lang="sr-Latn-CS"/>
          </a:p>
          <a:p>
            <a:pPr eaLnBrk="1" hangingPunct="1"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sr-Cyrl-CS"/>
              <a:t>Ландау</a:t>
            </a:r>
            <a:r>
              <a:rPr lang="sr-Latn-CS"/>
              <a:t> </a:t>
            </a:r>
            <a:r>
              <a:rPr lang="sr-Cyrl-CS"/>
              <a:t>реакција</a:t>
            </a:r>
            <a:endParaRPr lang="sr-Latn-CS"/>
          </a:p>
          <a:p>
            <a:pPr eaLnBrk="1" hangingPunct="1"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sr-Cyrl-CS"/>
              <a:t>Аксиларно</a:t>
            </a:r>
            <a:r>
              <a:rPr lang="sr-Latn-CS"/>
              <a:t> </a:t>
            </a:r>
            <a:r>
              <a:rPr lang="sr-Cyrl-CS"/>
              <a:t>висећа</a:t>
            </a:r>
            <a:r>
              <a:rPr lang="sr-Latn-CS"/>
              <a:t> </a:t>
            </a:r>
            <a:r>
              <a:rPr lang="sr-Cyrl-CS"/>
              <a:t>реакција</a:t>
            </a:r>
            <a:endParaRPr lang="sr-Latn-CS"/>
          </a:p>
          <a:p>
            <a:pPr eaLnBrk="1" hangingPunct="1"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sr-Cyrl-CS"/>
              <a:t>Бочно</a:t>
            </a:r>
            <a:r>
              <a:rPr lang="sr-Latn-CS"/>
              <a:t> </a:t>
            </a:r>
            <a:r>
              <a:rPr lang="sr-Cyrl-CS"/>
              <a:t>клатећа</a:t>
            </a:r>
            <a:r>
              <a:rPr lang="sr-Latn-CS"/>
              <a:t> </a:t>
            </a:r>
            <a:r>
              <a:rPr lang="sr-Cyrl-CS"/>
              <a:t>по</a:t>
            </a:r>
            <a:r>
              <a:rPr lang="sr-Latn-CS"/>
              <a:t> </a:t>
            </a:r>
            <a:r>
              <a:rPr lang="sr-Cyrl-CS"/>
              <a:t>Војти</a:t>
            </a:r>
            <a:endParaRPr lang="sr-Latn-CS"/>
          </a:p>
          <a:p>
            <a:pPr eaLnBrk="1" hangingPunct="1"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sr-Cyrl-CS"/>
              <a:t>Хоризонтално</a:t>
            </a:r>
            <a:r>
              <a:rPr lang="sr-Latn-CS"/>
              <a:t> </a:t>
            </a:r>
            <a:r>
              <a:rPr lang="sr-Cyrl-CS"/>
              <a:t>висећа</a:t>
            </a:r>
            <a:r>
              <a:rPr lang="sr-Latn-CS"/>
              <a:t> </a:t>
            </a:r>
            <a:r>
              <a:rPr lang="sr-Cyrl-CS"/>
              <a:t>по</a:t>
            </a:r>
            <a:r>
              <a:rPr lang="sr-Latn-CS"/>
              <a:t> Colins-</a:t>
            </a:r>
            <a:r>
              <a:rPr lang="sr-Cyrl-CS"/>
              <a:t>овој</a:t>
            </a:r>
            <a:endParaRPr lang="sr-Latn-CS"/>
          </a:p>
          <a:p>
            <a:pPr eaLnBrk="1" hangingPunct="1"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sr-Cyrl-CS"/>
              <a:t>Вертикално</a:t>
            </a:r>
            <a:r>
              <a:rPr lang="sr-Latn-CS"/>
              <a:t> </a:t>
            </a:r>
            <a:r>
              <a:rPr lang="sr-Cyrl-CS"/>
              <a:t>висећа</a:t>
            </a:r>
            <a:r>
              <a:rPr lang="sr-Latn-CS"/>
              <a:t> </a:t>
            </a:r>
            <a:r>
              <a:rPr lang="sr-Cyrl-CS"/>
              <a:t>по</a:t>
            </a:r>
            <a:r>
              <a:rPr lang="sr-Latn-CS"/>
              <a:t> Colins-</a:t>
            </a:r>
            <a:r>
              <a:rPr lang="sr-Cyrl-CS"/>
              <a:t>овој</a:t>
            </a:r>
            <a:endParaRPr lang="sr-Latn-CS"/>
          </a:p>
          <a:p>
            <a:pPr eaLnBrk="1" hangingPunct="1"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sr-Cyrl-CS"/>
              <a:t>Вертикално</a:t>
            </a:r>
            <a:r>
              <a:rPr lang="sr-Latn-CS"/>
              <a:t> </a:t>
            </a:r>
            <a:r>
              <a:rPr lang="sr-Cyrl-CS"/>
              <a:t>висећа</a:t>
            </a:r>
            <a:r>
              <a:rPr lang="sr-Latn-CS"/>
              <a:t> </a:t>
            </a:r>
            <a:r>
              <a:rPr lang="sr-Cyrl-CS"/>
              <a:t>по</a:t>
            </a:r>
            <a:r>
              <a:rPr lang="sr-Latn-CS"/>
              <a:t> Peiper Isbe</a:t>
            </a:r>
            <a:r>
              <a:rPr lang="en-US"/>
              <a:t>r</a:t>
            </a:r>
            <a:r>
              <a:rPr lang="sr-Latn-CS"/>
              <a:t>t-</a:t>
            </a:r>
            <a:r>
              <a:rPr lang="sr-Cyrl-CS"/>
              <a:t>у</a:t>
            </a:r>
            <a:endParaRPr lang="en-US"/>
          </a:p>
          <a:p>
            <a:pPr>
              <a:lnSpc>
                <a:spcPct val="150000"/>
              </a:lnSpc>
            </a:pPr>
            <a:endParaRPr lang="en-US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B09B8DF-B1A2-459D-A6EE-7AAB4101375E}" type="slidenum">
              <a:rPr lang="en-US" altLang="en-US" smtClean="0">
                <a:cs typeface="Arial" pitchFamily="34" charset="0"/>
              </a:rPr>
              <a:pPr/>
              <a:t>54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3881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1. Тракциона реакција (по Војти) </a:t>
            </a:r>
          </a:p>
        </p:txBody>
      </p:sp>
      <p:sp>
        <p:nvSpPr>
          <p:cNvPr id="593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Почетна позиција: супинирани лежећи положај, глава у неутралној позицији</a:t>
            </a:r>
            <a:br>
              <a:rPr lang="en-US"/>
            </a:br>
            <a:r>
              <a:rPr lang="en-US"/>
              <a:t>Стимулација: подићи дете до 45 степени</a:t>
            </a:r>
          </a:p>
          <a:p>
            <a:endParaRPr lang="en-US"/>
          </a:p>
          <a:p>
            <a:r>
              <a:rPr lang="en-US"/>
              <a:t>Ова реакција служи да се процени положај главе код детета које подижемо из лежећег супинираног положаја до вертикалне седеће позиције</a:t>
            </a:r>
          </a:p>
          <a:p>
            <a:r>
              <a:rPr lang="en-US"/>
              <a:t>Ако дете подигнемо до 45 степени, могуће је пратити реакције целог тела и екстремитета у овој нестабилној позицији</a:t>
            </a:r>
          </a:p>
          <a:p>
            <a:endParaRPr 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BD35183-2B8F-4324-9E99-53EB7702E49B}" type="slidenum">
              <a:rPr lang="en-US" altLang="en-US" smtClean="0">
                <a:cs typeface="Arial" pitchFamily="34" charset="0"/>
              </a:rPr>
              <a:pPr/>
              <a:t>55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33684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chemeClr val="tx1"/>
                </a:solidFill>
              </a:rPr>
              <a:t>Тракциона реакција </a:t>
            </a:r>
            <a:endParaRPr lang="en-US" sz="3200"/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5EB5FB-B1A4-40B1-A2BF-9E5EB836885A}" type="slidenum">
              <a:rPr lang="en-US" altLang="en-US" smtClean="0">
                <a:cs typeface="Arial" pitchFamily="34" charset="0"/>
              </a:rPr>
              <a:pPr/>
              <a:t>56</a:t>
            </a:fld>
            <a:endParaRPr lang="en-US" altLang="en-US">
              <a:cs typeface="Arial" pitchFamily="34" charset="0"/>
            </a:endParaRPr>
          </a:p>
        </p:txBody>
      </p:sp>
      <p:sp>
        <p:nvSpPr>
          <p:cNvPr id="60420" name="Rectangle 8"/>
          <p:cNvSpPr>
            <a:spLocks noChangeArrowheads="1"/>
          </p:cNvSpPr>
          <p:nvPr/>
        </p:nvSpPr>
        <p:spPr bwMode="auto">
          <a:xfrm>
            <a:off x="457200" y="3657600"/>
            <a:ext cx="285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од 1. до 6. недеље</a:t>
            </a:r>
          </a:p>
        </p:txBody>
      </p:sp>
      <p:sp>
        <p:nvSpPr>
          <p:cNvPr id="60421" name="Rectangle 9"/>
          <p:cNvSpPr>
            <a:spLocks noChangeArrowheads="1"/>
          </p:cNvSpPr>
          <p:nvPr/>
        </p:nvSpPr>
        <p:spPr bwMode="auto">
          <a:xfrm>
            <a:off x="5214938" y="2514600"/>
            <a:ext cx="3929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од 7. недеље до 6. месеца</a:t>
            </a:r>
          </a:p>
        </p:txBody>
      </p:sp>
      <p:sp>
        <p:nvSpPr>
          <p:cNvPr id="60422" name="Rectangle 10"/>
          <p:cNvSpPr>
            <a:spLocks noChangeArrowheads="1"/>
          </p:cNvSpPr>
          <p:nvPr/>
        </p:nvSpPr>
        <p:spPr bwMode="auto">
          <a:xfrm>
            <a:off x="2057400" y="6396038"/>
            <a:ext cx="2003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8. – 9. месец</a:t>
            </a:r>
          </a:p>
        </p:txBody>
      </p:sp>
      <p:sp>
        <p:nvSpPr>
          <p:cNvPr id="60423" name="Rectangle 11"/>
          <p:cNvSpPr>
            <a:spLocks noChangeArrowheads="1"/>
          </p:cNvSpPr>
          <p:nvPr/>
        </p:nvSpPr>
        <p:spPr bwMode="auto">
          <a:xfrm>
            <a:off x="4660900" y="5334000"/>
            <a:ext cx="4483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од 9. месеца до 10-14. месеца</a:t>
            </a:r>
          </a:p>
        </p:txBody>
      </p:sp>
      <p:sp>
        <p:nvSpPr>
          <p:cNvPr id="60424" name="Content Placeholder 11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8145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Тракциона реакција (по Војти) </a:t>
            </a:r>
          </a:p>
        </p:txBody>
      </p:sp>
      <p:sp>
        <p:nvSpPr>
          <p:cNvPr id="614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Испитивач обухвата шаке детета са улнарне стране тако да ставља свој прст у дететову шаку, а остали прсти обухватају дистални део подлактице ; прсти испитивача не смеју вршити притисак на дорзалну страну шаке детета јер се тако инхибира рефлекс хватања.</a:t>
            </a: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8C2E9C5-21E3-4FF6-A1C6-951D5E9A7C5B}" type="slidenum">
              <a:rPr lang="en-US" altLang="en-US" smtClean="0">
                <a:cs typeface="Arial" pitchFamily="34" charset="0"/>
              </a:rPr>
              <a:pPr/>
              <a:t>57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126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Тракциона реакција (по Војти) </a:t>
            </a:r>
            <a:br>
              <a:rPr lang="en-US" sz="3600" b="1">
                <a:solidFill>
                  <a:schemeClr val="tx1"/>
                </a:solidFill>
              </a:rPr>
            </a:br>
            <a:r>
              <a:rPr lang="en-US" sz="3600" b="1">
                <a:solidFill>
                  <a:schemeClr val="tx1"/>
                </a:solidFill>
              </a:rPr>
              <a:t>од 1-6 недеље</a:t>
            </a:r>
            <a:endParaRPr lang="en-US" sz="3600"/>
          </a:p>
        </p:txBody>
      </p:sp>
      <p:sp>
        <p:nvSpPr>
          <p:cNvPr id="624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2057400"/>
            <a:ext cx="2590800" cy="3962400"/>
          </a:xfrm>
        </p:spPr>
        <p:txBody>
          <a:bodyPr/>
          <a:lstStyle/>
          <a:p>
            <a:r>
              <a:rPr lang="en-US"/>
              <a:t>Глава виси у екстензији</a:t>
            </a:r>
          </a:p>
          <a:p>
            <a:r>
              <a:rPr lang="en-US"/>
              <a:t>Ноге су флектиране и благо абдуковане</a:t>
            </a:r>
          </a:p>
          <a:p>
            <a:endParaRPr lang="en-US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1131F8-D275-494D-9925-C2913A24E327}" type="slidenum">
              <a:rPr lang="en-US" altLang="en-US" smtClean="0">
                <a:cs typeface="Arial" pitchFamily="34" charset="0"/>
              </a:rPr>
              <a:pPr/>
              <a:t>58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101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chemeClr val="tx1"/>
                </a:solidFill>
              </a:rPr>
              <a:t>Тракциона реакција (по Војти) </a:t>
            </a:r>
            <a:br>
              <a:rPr lang="en-US" sz="3200" b="1">
                <a:solidFill>
                  <a:schemeClr val="tx1"/>
                </a:solidFill>
              </a:rPr>
            </a:br>
            <a:r>
              <a:rPr lang="en-US" sz="3200" b="1">
                <a:solidFill>
                  <a:schemeClr val="tx1"/>
                </a:solidFill>
              </a:rPr>
              <a:t>од 7 недеља-6 месеца</a:t>
            </a:r>
            <a:endParaRPr lang="en-US" sz="3200"/>
          </a:p>
        </p:txBody>
      </p:sp>
      <p:sp>
        <p:nvSpPr>
          <p:cNvPr id="634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4419600" cy="4114800"/>
          </a:xfrm>
        </p:spPr>
        <p:txBody>
          <a:bodyPr/>
          <a:lstStyle/>
          <a:p>
            <a:r>
              <a:rPr lang="en-US"/>
              <a:t>Флексија главе са флексијом целог трупа</a:t>
            </a:r>
          </a:p>
          <a:p>
            <a:r>
              <a:rPr lang="en-US"/>
              <a:t>Флексија ногу</a:t>
            </a:r>
          </a:p>
          <a:p>
            <a:endParaRPr lang="en-US"/>
          </a:p>
          <a:p>
            <a:r>
              <a:rPr lang="en-US"/>
              <a:t>У трећем месeцу глава и труп у равни, ноге благо флектиране</a:t>
            </a:r>
          </a:p>
          <a:p>
            <a:r>
              <a:rPr lang="en-US"/>
              <a:t>У шестом месецу глава максимално антефлектирана, ноге максимално привучене телу</a:t>
            </a:r>
          </a:p>
          <a:p>
            <a:endParaRPr lang="en-U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6381C4-4F7D-4CB2-A2AC-EAEA4BF51667}" type="slidenum">
              <a:rPr lang="en-US" altLang="en-US" smtClean="0">
                <a:cs typeface="Arial" pitchFamily="34" charset="0"/>
              </a:rPr>
              <a:pPr/>
              <a:t>59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112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chemeClr val="tx1"/>
                </a:solidFill>
              </a:rPr>
              <a:t>Хабилитација</a:t>
            </a:r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Неопходно је хабилитацију и рехабилитацију оштећене деце започети што раније.</a:t>
            </a:r>
          </a:p>
          <a:p>
            <a:r>
              <a:rPr lang="en-US" b="1">
                <a:solidFill>
                  <a:srgbClr val="FF0000"/>
                </a:solidFill>
              </a:rPr>
              <a:t>Тимски рад </a:t>
            </a:r>
            <a:r>
              <a:rPr lang="en-US"/>
              <a:t>је основа рехабилитације.</a:t>
            </a:r>
          </a:p>
          <a:p>
            <a:r>
              <a:rPr lang="en-US"/>
              <a:t>Чланови тима у хабилитацији и рехабилитацији деце су: лекар- физијатар, физиотерапеут, дефектолог, логопед, медицинска сестра, ортотичар, протетичар, психолог, радни терапеут, социјални радник и васпитач-педагог.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AFCD5B3-9743-4574-9FCC-24106A8FEA30}" type="slidenum">
              <a:rPr lang="en-US" altLang="en-US" smtClean="0">
                <a:cs typeface="Arial" pitchFamily="34" charset="0"/>
              </a:rPr>
              <a:pPr/>
              <a:t>6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34771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solidFill>
                  <a:schemeClr val="tx1"/>
                </a:solidFill>
              </a:rPr>
              <a:t>Тракциона реакција (по Војти) </a:t>
            </a:r>
            <a:br>
              <a:rPr lang="en-US" sz="2800" b="1">
                <a:solidFill>
                  <a:schemeClr val="tx1"/>
                </a:solidFill>
              </a:rPr>
            </a:br>
            <a:r>
              <a:rPr lang="en-US" sz="2800" b="1">
                <a:solidFill>
                  <a:schemeClr val="tx1"/>
                </a:solidFill>
              </a:rPr>
              <a:t>од 8-9 месеца</a:t>
            </a:r>
            <a:endParaRPr lang="en-US" sz="2800"/>
          </a:p>
        </p:txBody>
      </p:sp>
      <p:sp>
        <p:nvSpPr>
          <p:cNvPr id="645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4419600" cy="4114800"/>
          </a:xfrm>
        </p:spPr>
        <p:txBody>
          <a:bodyPr/>
          <a:lstStyle/>
          <a:p>
            <a:r>
              <a:rPr lang="en-US"/>
              <a:t>Након 7. месеца флексиони положаји главе и трупа полако нестају, а дете има тенденцију да се само подиже током овог маневра </a:t>
            </a:r>
          </a:p>
          <a:p>
            <a:r>
              <a:rPr lang="en-US"/>
              <a:t>Нестајање флексионих покрета се најбоље може опазити у коленима – полуекстензија</a:t>
            </a:r>
          </a:p>
          <a:p>
            <a:r>
              <a:rPr lang="en-US"/>
              <a:t>Центар гравитације је померен према задњици</a:t>
            </a:r>
          </a:p>
          <a:p>
            <a:endParaRPr lang="en-US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ADD306-B7EC-413A-BA75-CE35790A72AE}" type="slidenum">
              <a:rPr lang="en-US" altLang="en-US" smtClean="0">
                <a:cs typeface="Arial" pitchFamily="34" charset="0"/>
              </a:rPr>
              <a:pPr/>
              <a:t>60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6715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chemeClr val="tx1"/>
                </a:solidFill>
              </a:rPr>
              <a:t>Тракциона реакција (по Војти) </a:t>
            </a:r>
            <a:br>
              <a:rPr lang="en-US" sz="3200" b="1">
                <a:solidFill>
                  <a:schemeClr val="tx1"/>
                </a:solidFill>
              </a:rPr>
            </a:br>
            <a:r>
              <a:rPr lang="ru-RU" sz="3200" b="1">
                <a:solidFill>
                  <a:schemeClr val="tx1"/>
                </a:solidFill>
              </a:rPr>
              <a:t>од 9. месеца до 10-14. месеца</a:t>
            </a:r>
            <a:endParaRPr lang="en-US" sz="3200" b="1">
              <a:solidFill>
                <a:schemeClr val="tx1"/>
              </a:solidFill>
            </a:endParaRPr>
          </a:p>
        </p:txBody>
      </p:sp>
      <p:sp>
        <p:nvSpPr>
          <p:cNvPr id="655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7315200" cy="2590800"/>
          </a:xfrm>
        </p:spPr>
        <p:txBody>
          <a:bodyPr/>
          <a:lstStyle/>
          <a:p>
            <a:r>
              <a:rPr lang="en-US"/>
              <a:t>Дете се само подиже</a:t>
            </a:r>
          </a:p>
          <a:p>
            <a:r>
              <a:rPr lang="en-US"/>
              <a:t>Глава у равни са трупом</a:t>
            </a:r>
          </a:p>
          <a:p>
            <a:r>
              <a:rPr lang="en-US"/>
              <a:t>Флексија углавном у лумбосакралном делу</a:t>
            </a:r>
          </a:p>
          <a:p>
            <a:r>
              <a:rPr lang="en-US"/>
              <a:t>Ноге су абдуковане и благо екстендиране у колену</a:t>
            </a: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47B230-3199-4F40-A099-8D071D42CEB0}" type="slidenum">
              <a:rPr lang="en-US" altLang="en-US" smtClean="0">
                <a:cs typeface="Arial" pitchFamily="34" charset="0"/>
              </a:rPr>
              <a:pPr/>
              <a:t>61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8375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b="1"/>
              <a:t>2. Ландау</a:t>
            </a:r>
            <a:r>
              <a:rPr lang="sr-Latn-CS" sz="4000" b="1"/>
              <a:t> </a:t>
            </a:r>
            <a:r>
              <a:rPr lang="sr-Cyrl-CS" sz="4000" b="1"/>
              <a:t>реакција</a:t>
            </a:r>
            <a:endParaRPr lang="en-US" sz="4000" b="1"/>
          </a:p>
        </p:txBody>
      </p:sp>
      <p:sp>
        <p:nvSpPr>
          <p:cNvPr id="665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Почетна позиција: суспензија у пронираном положају</a:t>
            </a:r>
          </a:p>
          <a:p>
            <a:r>
              <a:rPr lang="en-US"/>
              <a:t>Стимулација: дете се држи у хоризонталном положају на длану испитивача ослоњено на трбух</a:t>
            </a: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8CEA42A-876F-426C-B281-2B19C5C99761}" type="slidenum">
              <a:rPr lang="en-US" altLang="en-US" smtClean="0">
                <a:cs typeface="Arial" pitchFamily="34" charset="0"/>
              </a:rPr>
              <a:pPr/>
              <a:t>62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5022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sr-Cyrl-CS" sz="4000" b="1"/>
              <a:t>Ландау</a:t>
            </a:r>
            <a:r>
              <a:rPr lang="sr-Latn-CS" sz="4000" b="1"/>
              <a:t> </a:t>
            </a:r>
            <a:r>
              <a:rPr lang="sr-Cyrl-CS" sz="4000" b="1"/>
              <a:t>реакција</a:t>
            </a:r>
            <a:endParaRPr lang="en-US" sz="4000"/>
          </a:p>
        </p:txBody>
      </p:sp>
      <p:sp>
        <p:nvSpPr>
          <p:cNvPr id="675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420BD04-00C9-4FB0-9D23-01E9A4704986}" type="slidenum">
              <a:rPr lang="en-US" altLang="en-US" smtClean="0">
                <a:cs typeface="Arial" pitchFamily="34" charset="0"/>
              </a:rPr>
              <a:pPr/>
              <a:t>63</a:t>
            </a:fld>
            <a:endParaRPr lang="en-US" altLang="en-US">
              <a:cs typeface="Arial" pitchFamily="34" charset="0"/>
            </a:endParaRPr>
          </a:p>
        </p:txBody>
      </p:sp>
      <p:sp>
        <p:nvSpPr>
          <p:cNvPr id="67589" name="Rectangle 8"/>
          <p:cNvSpPr>
            <a:spLocks noChangeArrowheads="1"/>
          </p:cNvSpPr>
          <p:nvPr/>
        </p:nvSpPr>
        <p:spPr bwMode="auto">
          <a:xfrm>
            <a:off x="1066800" y="3124200"/>
            <a:ext cx="285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од 1. до 6. недеље</a:t>
            </a:r>
          </a:p>
        </p:txBody>
      </p:sp>
      <p:sp>
        <p:nvSpPr>
          <p:cNvPr id="67590" name="Rectangle 9"/>
          <p:cNvSpPr>
            <a:spLocks noChangeArrowheads="1"/>
          </p:cNvSpPr>
          <p:nvPr/>
        </p:nvSpPr>
        <p:spPr bwMode="auto">
          <a:xfrm>
            <a:off x="5029200" y="3048000"/>
            <a:ext cx="3929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од 7. недеље до 3. месеца</a:t>
            </a:r>
          </a:p>
        </p:txBody>
      </p:sp>
      <p:sp>
        <p:nvSpPr>
          <p:cNvPr id="67591" name="Rectangle 10"/>
          <p:cNvSpPr>
            <a:spLocks noChangeArrowheads="1"/>
          </p:cNvSpPr>
          <p:nvPr/>
        </p:nvSpPr>
        <p:spPr bwMode="auto">
          <a:xfrm>
            <a:off x="1143000" y="5867400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Са 6 месеци</a:t>
            </a:r>
          </a:p>
        </p:txBody>
      </p:sp>
      <p:sp>
        <p:nvSpPr>
          <p:cNvPr id="67592" name="Rectangle 11"/>
          <p:cNvSpPr>
            <a:spLocks noChangeArrowheads="1"/>
          </p:cNvSpPr>
          <p:nvPr/>
        </p:nvSpPr>
        <p:spPr bwMode="auto">
          <a:xfrm>
            <a:off x="6019800" y="5867400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Са 8 месеци</a:t>
            </a:r>
          </a:p>
        </p:txBody>
      </p:sp>
    </p:spTree>
  </p:cSld>
  <p:clrMapOvr>
    <a:masterClrMapping/>
  </p:clrMapOvr>
  <p:transition advTm="1521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/>
              <a:t>Ландау</a:t>
            </a:r>
            <a:r>
              <a:rPr lang="sr-Latn-CS" sz="3600" b="1"/>
              <a:t> </a:t>
            </a:r>
            <a:r>
              <a:rPr lang="sr-Cyrl-CS" sz="3600" b="1"/>
              <a:t>реакција</a:t>
            </a:r>
            <a:br>
              <a:rPr lang="sr-Cyrl-CS" sz="3600" b="1"/>
            </a:br>
            <a:r>
              <a:rPr lang="sr-Cyrl-CS" sz="3600" b="1"/>
              <a:t>од 1-6 недеље</a:t>
            </a:r>
            <a:endParaRPr lang="en-US" sz="3600"/>
          </a:p>
        </p:txBody>
      </p:sp>
      <p:sp>
        <p:nvSpPr>
          <p:cNvPr id="686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Глава спуштена</a:t>
            </a:r>
          </a:p>
          <a:p>
            <a:r>
              <a:rPr lang="en-US"/>
              <a:t>Труп повијен</a:t>
            </a:r>
          </a:p>
          <a:p>
            <a:r>
              <a:rPr lang="en-US"/>
              <a:t>Екстремитети у благој флексији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0377A2-5A6F-40C8-92E7-41FB4707A28D}" type="slidenum">
              <a:rPr lang="en-US" altLang="en-US" smtClean="0">
                <a:cs typeface="Arial" pitchFamily="34" charset="0"/>
              </a:rPr>
              <a:pPr/>
              <a:t>64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9598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/>
              <a:t>Ландау</a:t>
            </a:r>
            <a:r>
              <a:rPr lang="sr-Latn-CS" sz="3600" b="1"/>
              <a:t> </a:t>
            </a:r>
            <a:r>
              <a:rPr lang="sr-Cyrl-CS" sz="3600" b="1"/>
              <a:t>реакција</a:t>
            </a:r>
            <a:br>
              <a:rPr lang="sr-Cyrl-CS" sz="3600" b="1"/>
            </a:br>
            <a:r>
              <a:rPr lang="sr-Cyrl-CS" sz="3600" b="1"/>
              <a:t>од 7 недеље- 3 месеца</a:t>
            </a:r>
            <a:endParaRPr lang="en-US" sz="3600"/>
          </a:p>
        </p:txBody>
      </p:sp>
      <p:sp>
        <p:nvSpPr>
          <p:cNvPr id="696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Опружање врата до линије рамена</a:t>
            </a:r>
          </a:p>
          <a:p>
            <a:r>
              <a:rPr lang="en-US"/>
              <a:t>Блага флексија трупа</a:t>
            </a:r>
          </a:p>
          <a:p>
            <a:r>
              <a:rPr lang="en-US"/>
              <a:t>Блага флексија екстремитета</a:t>
            </a:r>
          </a:p>
          <a:p>
            <a:endParaRPr lang="en-US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F13376-00F8-4D91-BDB4-C43DC090540C}" type="slidenum">
              <a:rPr lang="en-US" altLang="en-US" smtClean="0">
                <a:cs typeface="Arial" pitchFamily="34" charset="0"/>
              </a:rPr>
              <a:pPr/>
              <a:t>65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1934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/>
              <a:t>Ландау</a:t>
            </a:r>
            <a:r>
              <a:rPr lang="sr-Latn-CS" sz="3600" b="1"/>
              <a:t> </a:t>
            </a:r>
            <a:r>
              <a:rPr lang="sr-Cyrl-CS" sz="3600" b="1"/>
              <a:t>реакција</a:t>
            </a:r>
            <a:br>
              <a:rPr lang="sr-Cyrl-CS" sz="3600" b="1"/>
            </a:br>
            <a:r>
              <a:rPr lang="sr-Cyrl-CS" sz="3600" b="1"/>
              <a:t>са 6 месеци</a:t>
            </a:r>
            <a:endParaRPr lang="en-US" sz="3600"/>
          </a:p>
        </p:txBody>
      </p:sp>
      <p:sp>
        <p:nvSpPr>
          <p:cNvPr id="706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/>
              <a:t>Екстензија трупа до тораколумбалног прелаза</a:t>
            </a:r>
          </a:p>
          <a:p>
            <a:r>
              <a:rPr lang="en-US"/>
              <a:t>Ноге у благој абдукцији и лабаво флектиране (отприлике 90 степени у куку и колену)</a:t>
            </a:r>
          </a:p>
          <a:p>
            <a:r>
              <a:rPr lang="en-US"/>
              <a:t>Руке се лабаво држе. </a:t>
            </a:r>
          </a:p>
          <a:p>
            <a:r>
              <a:rPr lang="en-US"/>
              <a:t>Након 7. месеца нестаје флексија ногу </a:t>
            </a:r>
          </a:p>
          <a:p>
            <a:endParaRPr lang="en-US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7E6C92-922F-486A-B5F4-0F02C4CAC09D}" type="slidenum">
              <a:rPr lang="en-US" altLang="en-US" smtClean="0">
                <a:cs typeface="Arial" pitchFamily="34" charset="0"/>
              </a:rPr>
              <a:pPr/>
              <a:t>66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745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/>
              <a:t>Ландау</a:t>
            </a:r>
            <a:r>
              <a:rPr lang="sr-Latn-CS" sz="3600" b="1"/>
              <a:t> </a:t>
            </a:r>
            <a:r>
              <a:rPr lang="sr-Cyrl-CS" sz="3600" b="1"/>
              <a:t>реакција</a:t>
            </a:r>
            <a:br>
              <a:rPr lang="sr-Cyrl-CS" sz="3600" b="1"/>
            </a:br>
            <a:r>
              <a:rPr lang="sr-Cyrl-CS" sz="3600" b="1"/>
              <a:t>са 8 месеци</a:t>
            </a:r>
            <a:endParaRPr lang="en-US" sz="3600"/>
          </a:p>
        </p:txBody>
      </p:sp>
      <p:sp>
        <p:nvSpPr>
          <p:cNvPr id="716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Ноге благо екстендиране у коленима</a:t>
            </a:r>
          </a:p>
          <a:p>
            <a:r>
              <a:rPr lang="en-US"/>
              <a:t>Руке лабаво флектиране</a:t>
            </a:r>
          </a:p>
          <a:p>
            <a:endParaRPr lang="en-US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5BC31F7-FDF8-4C69-AD10-12AA9DF6C5FE}" type="slidenum">
              <a:rPr lang="en-US" altLang="en-US" smtClean="0">
                <a:cs typeface="Arial" pitchFamily="34" charset="0"/>
              </a:rPr>
              <a:pPr/>
              <a:t>67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8734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/>
              <a:t>3. Аксиларно</a:t>
            </a:r>
            <a:r>
              <a:rPr lang="sr-Latn-CS" sz="3600" b="1"/>
              <a:t> </a:t>
            </a:r>
            <a:r>
              <a:rPr lang="sr-Cyrl-CS" sz="3600" b="1"/>
              <a:t>висећа</a:t>
            </a:r>
            <a:r>
              <a:rPr lang="sr-Latn-CS" sz="3600" b="1"/>
              <a:t> </a:t>
            </a:r>
            <a:r>
              <a:rPr lang="sr-Cyrl-CS" sz="3600" b="1"/>
              <a:t>реакција</a:t>
            </a:r>
            <a:endParaRPr lang="en-US" sz="3600" b="1"/>
          </a:p>
        </p:txBody>
      </p:sp>
      <p:sp>
        <p:nvSpPr>
          <p:cNvPr id="727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5181600" cy="4114800"/>
          </a:xfrm>
        </p:spPr>
        <p:txBody>
          <a:bodyPr/>
          <a:lstStyle/>
          <a:p>
            <a:r>
              <a:rPr lang="en-US"/>
              <a:t>Почетни положај: лежећи пронирани</a:t>
            </a:r>
          </a:p>
          <a:p>
            <a:r>
              <a:rPr lang="en-US"/>
              <a:t>Стимулација: дете се ухвати за труп (не сме висити на раменом појасу) и подигне вертикално-са главом горе, леђима окренуто испитивачу.</a:t>
            </a:r>
          </a:p>
          <a:p>
            <a:r>
              <a:rPr lang="en-US"/>
              <a:t>Палчеви испитивача не смеју додиривати трапезасти мишић детета јер то стимулише екстензију ногу</a:t>
            </a:r>
          </a:p>
          <a:p>
            <a:endParaRPr lang="en-US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EB3D4C-ADD1-49D3-BCE7-89217518B566}" type="slidenum">
              <a:rPr lang="en-US" altLang="en-US" smtClean="0">
                <a:cs typeface="Arial" pitchFamily="34" charset="0"/>
              </a:rPr>
              <a:pPr/>
              <a:t>68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2885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Аксиларна висећа проба</a:t>
            </a: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86D8F1-4662-4C75-9CDA-33AAA93A6202}" type="slidenum">
              <a:rPr lang="en-US" altLang="en-US" smtClean="0">
                <a:cs typeface="Arial" pitchFamily="34" charset="0"/>
              </a:rPr>
              <a:pPr/>
              <a:t>69</a:t>
            </a:fld>
            <a:endParaRPr lang="en-US" altLang="en-US">
              <a:cs typeface="Arial" pitchFamily="34" charset="0"/>
            </a:endParaRPr>
          </a:p>
        </p:txBody>
      </p:sp>
      <p:sp>
        <p:nvSpPr>
          <p:cNvPr id="73732" name="Rectangle 7"/>
          <p:cNvSpPr>
            <a:spLocks noChangeArrowheads="1"/>
          </p:cNvSpPr>
          <p:nvPr/>
        </p:nvSpPr>
        <p:spPr bwMode="auto">
          <a:xfrm>
            <a:off x="304800" y="5334000"/>
            <a:ext cx="2590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од 1. недеље до 3-4. месеца</a:t>
            </a:r>
          </a:p>
        </p:txBody>
      </p:sp>
      <p:sp>
        <p:nvSpPr>
          <p:cNvPr id="73733" name="Rectangle 8"/>
          <p:cNvSpPr>
            <a:spLocks noChangeArrowheads="1"/>
          </p:cNvSpPr>
          <p:nvPr/>
        </p:nvSpPr>
        <p:spPr bwMode="auto">
          <a:xfrm>
            <a:off x="3352800" y="5486400"/>
            <a:ext cx="2755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од 4. до 7. месеци</a:t>
            </a:r>
          </a:p>
        </p:txBody>
      </p:sp>
      <p:sp>
        <p:nvSpPr>
          <p:cNvPr id="73734" name="Rectangle 9"/>
          <p:cNvSpPr>
            <a:spLocks noChangeArrowheads="1"/>
          </p:cNvSpPr>
          <p:nvPr/>
        </p:nvSpPr>
        <p:spPr bwMode="auto">
          <a:xfrm>
            <a:off x="6629400" y="5410200"/>
            <a:ext cx="1955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од 7. месеца</a:t>
            </a:r>
          </a:p>
        </p:txBody>
      </p:sp>
    </p:spTree>
  </p:cSld>
  <p:clrMapOvr>
    <a:masterClrMapping/>
  </p:clrMapOvr>
  <p:transition advTm="1613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Психомоторни развој - матурација</a:t>
            </a:r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Психомоторно сазревање је временски програмирано и јасним редоследом одређено.</a:t>
            </a:r>
          </a:p>
          <a:p>
            <a:pPr algn="ctr" eaLnBrk="1" hangingPunct="1">
              <a:lnSpc>
                <a:spcPct val="200000"/>
              </a:lnSpc>
              <a:buFontTx/>
              <a:buNone/>
            </a:pPr>
            <a:r>
              <a:rPr lang="en-US" u="sng"/>
              <a:t>Дете се рађа са </a:t>
            </a:r>
          </a:p>
          <a:p>
            <a:pPr eaLnBrk="1" hangingPunct="1">
              <a:lnSpc>
                <a:spcPct val="200000"/>
              </a:lnSpc>
            </a:pPr>
            <a:r>
              <a:rPr lang="en-US"/>
              <a:t>Хипотонијом мускулатуре врата и трупа </a:t>
            </a:r>
          </a:p>
          <a:p>
            <a:pPr eaLnBrk="1" hangingPunct="1">
              <a:lnSpc>
                <a:spcPct val="200000"/>
              </a:lnSpc>
            </a:pPr>
            <a:r>
              <a:rPr lang="en-US"/>
              <a:t>Хипертонијом мускулатуре екстремитета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A38682-7240-488D-8ED9-B0A520A3C29C}" type="slidenum">
              <a:rPr lang="en-US" altLang="en-US" smtClean="0">
                <a:cs typeface="Arial" pitchFamily="34" charset="0"/>
              </a:rPr>
              <a:pPr/>
              <a:t>7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7257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Аксиларна висећа проба</a:t>
            </a:r>
            <a:br>
              <a:rPr lang="en-US" sz="3600" b="1">
                <a:solidFill>
                  <a:schemeClr val="tx1"/>
                </a:solidFill>
              </a:rPr>
            </a:br>
            <a:r>
              <a:rPr lang="en-US" sz="3600" b="1">
                <a:solidFill>
                  <a:schemeClr val="tx1"/>
                </a:solidFill>
              </a:rPr>
              <a:t>од 1. недеље до 3-4. месеца</a:t>
            </a:r>
          </a:p>
        </p:txBody>
      </p:sp>
      <p:sp>
        <p:nvSpPr>
          <p:cNvPr id="747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2895600" cy="4114800"/>
          </a:xfrm>
        </p:spPr>
        <p:txBody>
          <a:bodyPr/>
          <a:lstStyle/>
          <a:p>
            <a:r>
              <a:rPr lang="en-US"/>
              <a:t>Ноге у инертном флексионом положају</a:t>
            </a:r>
          </a:p>
          <a:p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B022D2-459C-4D44-A1D9-350F485E20BC}" type="slidenum">
              <a:rPr lang="en-US" altLang="en-US" smtClean="0">
                <a:cs typeface="Arial" pitchFamily="34" charset="0"/>
              </a:rPr>
              <a:pPr/>
              <a:t>70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8236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Аксиларна висећа проба</a:t>
            </a:r>
            <a:br>
              <a:rPr lang="en-US" sz="3600" b="1">
                <a:solidFill>
                  <a:schemeClr val="tx1"/>
                </a:solidFill>
              </a:rPr>
            </a:br>
            <a:r>
              <a:rPr lang="en-US" sz="3600" b="1">
                <a:solidFill>
                  <a:schemeClr val="tx1"/>
                </a:solidFill>
              </a:rPr>
              <a:t>од 4-7 месеца</a:t>
            </a:r>
            <a:endParaRPr lang="en-US" sz="3600"/>
          </a:p>
        </p:txBody>
      </p:sp>
      <p:sp>
        <p:nvSpPr>
          <p:cNvPr id="757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3124200" cy="4114800"/>
          </a:xfrm>
        </p:spPr>
        <p:txBody>
          <a:bodyPr/>
          <a:lstStyle/>
          <a:p>
            <a:r>
              <a:rPr lang="en-US"/>
              <a:t>Ноге се подижу ка телу</a:t>
            </a:r>
          </a:p>
          <a:p>
            <a:endParaRPr lang="en-US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56EF2F-987C-4B2F-B2D5-3B4CC314D7C2}" type="slidenum">
              <a:rPr lang="en-US" altLang="en-US" smtClean="0">
                <a:cs typeface="Arial" pitchFamily="34" charset="0"/>
              </a:rPr>
              <a:pPr/>
              <a:t>71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6103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tx1"/>
                </a:solidFill>
              </a:rPr>
              <a:t>Аксиларна висећа проба</a:t>
            </a:r>
            <a:br>
              <a:rPr lang="en-US" sz="3600" b="1">
                <a:solidFill>
                  <a:schemeClr val="tx1"/>
                </a:solidFill>
              </a:rPr>
            </a:br>
            <a:r>
              <a:rPr lang="en-US" sz="3600" b="1">
                <a:solidFill>
                  <a:schemeClr val="tx1"/>
                </a:solidFill>
              </a:rPr>
              <a:t>од 7 месеца</a:t>
            </a:r>
            <a:endParaRPr lang="en-US" sz="3600"/>
          </a:p>
        </p:txBody>
      </p:sp>
      <p:sp>
        <p:nvSpPr>
          <p:cNvPr id="768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2819400" cy="4114800"/>
          </a:xfrm>
        </p:spPr>
        <p:txBody>
          <a:bodyPr/>
          <a:lstStyle/>
          <a:p>
            <a:r>
              <a:rPr lang="en-US"/>
              <a:t>Ноге у лаганој екстензионој позицији</a:t>
            </a:r>
          </a:p>
          <a:p>
            <a:r>
              <a:rPr lang="en-US"/>
              <a:t>Стопала у дорзифлексији</a:t>
            </a:r>
          </a:p>
          <a:p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59626F-621D-4B8E-9C26-DE3C364B1D4A}" type="slidenum">
              <a:rPr lang="en-US" altLang="en-US" smtClean="0">
                <a:cs typeface="Arial" pitchFamily="34" charset="0"/>
              </a:rPr>
              <a:pPr/>
              <a:t>72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8226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/>
              <a:t>4. Бочно</a:t>
            </a:r>
            <a:r>
              <a:rPr lang="sr-Latn-CS" sz="3600" b="1"/>
              <a:t> </a:t>
            </a:r>
            <a:r>
              <a:rPr lang="sr-Cyrl-CS" sz="3600" b="1"/>
              <a:t>клатећа</a:t>
            </a:r>
            <a:r>
              <a:rPr lang="sr-Latn-CS" sz="3600" b="1"/>
              <a:t> </a:t>
            </a:r>
            <a:r>
              <a:rPr lang="sr-Cyrl-CS" sz="3600" b="1"/>
              <a:t>по</a:t>
            </a:r>
            <a:r>
              <a:rPr lang="sr-Latn-CS" sz="3600" b="1"/>
              <a:t> </a:t>
            </a:r>
            <a:r>
              <a:rPr lang="sr-Cyrl-CS" sz="3600" b="1"/>
              <a:t>Војти</a:t>
            </a:r>
            <a:endParaRPr lang="en-US" sz="3600" b="1"/>
          </a:p>
        </p:txBody>
      </p:sp>
      <p:sp>
        <p:nvSpPr>
          <p:cNvPr id="778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/>
              <a:t>Почетни положај: лежећи пронирани</a:t>
            </a:r>
          </a:p>
          <a:p>
            <a:r>
              <a:rPr lang="en-US"/>
              <a:t>Стимулација: Подизање детета из лежећег пронираног положаја и брзо окретање на страну из вертикалног у хоризонтални положај</a:t>
            </a:r>
          </a:p>
          <a:p>
            <a:r>
              <a:rPr lang="en-US"/>
              <a:t>За клиничку апликацију процена горњих екстремитета (горње руке и ноге) је најважнија</a:t>
            </a:r>
          </a:p>
          <a:p>
            <a:endParaRPr lang="en-US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704030-A231-40FD-82EF-B0F245075CF2}" type="slidenum">
              <a:rPr lang="en-US" altLang="en-US" smtClean="0">
                <a:cs typeface="Arial" pitchFamily="34" charset="0"/>
              </a:rPr>
              <a:pPr/>
              <a:t>73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4887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>
                <a:solidFill>
                  <a:schemeClr val="tx1"/>
                </a:solidFill>
              </a:rPr>
              <a:t>Бочно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клатећа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по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Војти</a:t>
            </a:r>
            <a:br>
              <a:rPr lang="sr-Cyrl-CS" sz="3600" b="1">
                <a:solidFill>
                  <a:schemeClr val="tx1"/>
                </a:solidFill>
              </a:rPr>
            </a:br>
            <a:r>
              <a:rPr lang="en-US" sz="3600" b="1">
                <a:solidFill>
                  <a:schemeClr val="tx1"/>
                </a:solidFill>
              </a:rPr>
              <a:t>од 1. до 10. недеље</a:t>
            </a:r>
          </a:p>
        </p:txBody>
      </p:sp>
      <p:sp>
        <p:nvSpPr>
          <p:cNvPr id="788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6019800" cy="4114800"/>
          </a:xfrm>
        </p:spPr>
        <p:txBody>
          <a:bodyPr/>
          <a:lstStyle/>
          <a:p>
            <a:r>
              <a:rPr lang="en-US"/>
              <a:t>Моров рефлекс – као загрљај обема рукама при чему су код здравог детета шаке отворене</a:t>
            </a:r>
          </a:p>
          <a:p>
            <a:r>
              <a:rPr lang="en-US"/>
              <a:t>Флексија горње ноге у куку и колену са дорзифлексијом у скочном зглобу</a:t>
            </a:r>
          </a:p>
          <a:p>
            <a:r>
              <a:rPr lang="en-US"/>
              <a:t>Пронација стопала и екстензија ножних прстију</a:t>
            </a:r>
          </a:p>
          <a:p>
            <a:r>
              <a:rPr lang="en-US"/>
              <a:t>Екстензија доње ноге са дорзифлексијом стопала, супинацијом и флексијом </a:t>
            </a:r>
          </a:p>
          <a:p>
            <a:pPr>
              <a:buFont typeface="Wingdings" pitchFamily="2" charset="2"/>
              <a:buNone/>
            </a:pPr>
            <a:r>
              <a:rPr lang="en-US"/>
              <a:t>     ножних прстију</a:t>
            </a:r>
          </a:p>
          <a:p>
            <a:endParaRPr lang="en-US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6E1A41-270F-4442-BE17-BEC5B80F480F}" type="slidenum">
              <a:rPr lang="en-US" altLang="en-US" smtClean="0">
                <a:cs typeface="Arial" pitchFamily="34" charset="0"/>
              </a:rPr>
              <a:pPr/>
              <a:t>74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5344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>
                <a:solidFill>
                  <a:schemeClr val="tx1"/>
                </a:solidFill>
              </a:rPr>
              <a:t>Бочно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клатећа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по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Војти</a:t>
            </a:r>
            <a:br>
              <a:rPr lang="sr-Cyrl-CS" sz="3600" b="1">
                <a:solidFill>
                  <a:schemeClr val="tx1"/>
                </a:solidFill>
              </a:rPr>
            </a:br>
            <a:r>
              <a:rPr lang="en-US" sz="3600" b="1">
                <a:solidFill>
                  <a:schemeClr val="tx1"/>
                </a:solidFill>
              </a:rPr>
              <a:t>од 11. до 20. недеље</a:t>
            </a:r>
            <a:endParaRPr lang="en-US" sz="3600"/>
          </a:p>
        </p:txBody>
      </p:sp>
      <p:sp>
        <p:nvSpPr>
          <p:cNvPr id="798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3962400" cy="4114800"/>
          </a:xfrm>
        </p:spPr>
        <p:txBody>
          <a:bodyPr/>
          <a:lstStyle/>
          <a:p>
            <a:r>
              <a:rPr lang="en-US"/>
              <a:t>Моров загрљај је “скраћен” – руке су у абдукцији са отвореним шакама, крајем ове фазе руке заузимају положај благе флексије у лакту</a:t>
            </a:r>
          </a:p>
          <a:p>
            <a:r>
              <a:rPr lang="en-US"/>
              <a:t>Обе ноге полако иду ка флексији</a:t>
            </a:r>
          </a:p>
          <a:p>
            <a:r>
              <a:rPr lang="en-US"/>
              <a:t>Прсти на горњој нози нису више раширени</a:t>
            </a:r>
          </a:p>
          <a:p>
            <a:endParaRPr lang="en-US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A80A8F-7B15-471E-B878-D840956DA9AA}" type="slidenum">
              <a:rPr lang="en-US" altLang="en-US" smtClean="0">
                <a:cs typeface="Arial" pitchFamily="34" charset="0"/>
              </a:rPr>
              <a:pPr/>
              <a:t>75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1808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>
                <a:solidFill>
                  <a:schemeClr val="tx1"/>
                </a:solidFill>
              </a:rPr>
              <a:t>Бочно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клатећа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по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Војти</a:t>
            </a:r>
            <a:br>
              <a:rPr lang="sr-Cyrl-CS" sz="3600" b="1">
                <a:solidFill>
                  <a:schemeClr val="tx1"/>
                </a:solidFill>
              </a:rPr>
            </a:br>
            <a:r>
              <a:rPr lang="en-US" sz="3600" b="1">
                <a:solidFill>
                  <a:schemeClr val="tx1"/>
                </a:solidFill>
              </a:rPr>
              <a:t>од 4. до 7 месеца</a:t>
            </a:r>
            <a:endParaRPr lang="en-US" sz="3600"/>
          </a:p>
        </p:txBody>
      </p:sp>
      <p:sp>
        <p:nvSpPr>
          <p:cNvPr id="808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4343400" cy="4114800"/>
          </a:xfrm>
        </p:spPr>
        <p:txBody>
          <a:bodyPr/>
          <a:lstStyle/>
          <a:p>
            <a:r>
              <a:rPr lang="en-US"/>
              <a:t>Сви екстремитети заузимају лабавији флексиони положај</a:t>
            </a:r>
          </a:p>
          <a:p>
            <a:r>
              <a:rPr lang="en-US"/>
              <a:t>Шаке отворене или лабаво затворене</a:t>
            </a:r>
          </a:p>
          <a:p>
            <a:r>
              <a:rPr lang="en-US"/>
              <a:t>Стопала у дорзифлексији, углавном супинирана</a:t>
            </a:r>
          </a:p>
          <a:p>
            <a:r>
              <a:rPr lang="en-US"/>
              <a:t>Ножни прсти у неутралној позицији или флектирани</a:t>
            </a:r>
          </a:p>
          <a:p>
            <a:endParaRPr lang="en-US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BAE6DAC-0405-4AED-8915-3BD44E93CA4D}" type="slidenum">
              <a:rPr lang="en-US" altLang="en-US" smtClean="0">
                <a:cs typeface="Arial" pitchFamily="34" charset="0"/>
              </a:rPr>
              <a:pPr/>
              <a:t>76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0447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>
                <a:solidFill>
                  <a:schemeClr val="tx1"/>
                </a:solidFill>
              </a:rPr>
              <a:t>Бочно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клатећа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по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Војти</a:t>
            </a:r>
            <a:br>
              <a:rPr lang="sr-Cyrl-CS" sz="3600" b="1">
                <a:solidFill>
                  <a:schemeClr val="tx1"/>
                </a:solidFill>
              </a:rPr>
            </a:br>
            <a:r>
              <a:rPr lang="en-US" sz="3600" b="1">
                <a:solidFill>
                  <a:schemeClr val="tx1"/>
                </a:solidFill>
              </a:rPr>
              <a:t>од 7. до 9 месеца</a:t>
            </a:r>
            <a:endParaRPr lang="en-US" sz="3600"/>
          </a:p>
        </p:txBody>
      </p:sp>
      <p:sp>
        <p:nvSpPr>
          <p:cNvPr id="819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/>
              <a:t>На почетку ове фазе руке су флектиране, а потом се опружају и абдукују, удаљују од тела</a:t>
            </a:r>
          </a:p>
          <a:p>
            <a:r>
              <a:rPr lang="en-US"/>
              <a:t>Ноге раширене са флексијом у коленима и куковима</a:t>
            </a:r>
          </a:p>
          <a:p>
            <a:r>
              <a:rPr lang="en-US"/>
              <a:t>Стопала у дорзифлексији</a:t>
            </a:r>
          </a:p>
          <a:p>
            <a:r>
              <a:rPr lang="en-US"/>
              <a:t>Ножни прсти у неутралној позицији</a:t>
            </a:r>
          </a:p>
          <a:p>
            <a:endParaRPr lang="en-US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BE0A705-E247-4043-9F93-0BD905CA2685}" type="slidenum">
              <a:rPr lang="en-US" altLang="en-US" smtClean="0">
                <a:cs typeface="Arial" pitchFamily="34" charset="0"/>
              </a:rPr>
              <a:pPr/>
              <a:t>77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0742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>
                <a:solidFill>
                  <a:schemeClr val="tx1"/>
                </a:solidFill>
              </a:rPr>
              <a:t>Бочно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клатећа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по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Војти</a:t>
            </a:r>
            <a:br>
              <a:rPr lang="sr-Cyrl-CS" sz="3600" b="1">
                <a:solidFill>
                  <a:schemeClr val="tx1"/>
                </a:solidFill>
              </a:rPr>
            </a:br>
            <a:r>
              <a:rPr lang="en-US" sz="3600" b="1">
                <a:solidFill>
                  <a:schemeClr val="tx1"/>
                </a:solidFill>
              </a:rPr>
              <a:t>од 9. месеца до 13-14. месеци</a:t>
            </a:r>
          </a:p>
        </p:txBody>
      </p:sp>
      <p:sp>
        <p:nvSpPr>
          <p:cNvPr id="829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Горњи екстремитети абдуковани </a:t>
            </a:r>
          </a:p>
          <a:p>
            <a:r>
              <a:rPr lang="en-US"/>
              <a:t>Стопала у дорзифлексији</a:t>
            </a:r>
          </a:p>
          <a:p>
            <a:endParaRPr lang="en-US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1A64D0-736C-4718-B972-8B918669AE7D}" type="slidenum">
              <a:rPr lang="en-US" altLang="en-US" smtClean="0">
                <a:cs typeface="Arial" pitchFamily="34" charset="0"/>
              </a:rPr>
              <a:pPr/>
              <a:t>78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0776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/>
              <a:t>5. Хоризонтално</a:t>
            </a:r>
            <a:r>
              <a:rPr lang="sr-Latn-CS" sz="3600" b="1"/>
              <a:t> </a:t>
            </a:r>
            <a:r>
              <a:rPr lang="sr-Cyrl-CS" sz="3600" b="1"/>
              <a:t>висећа</a:t>
            </a:r>
            <a:r>
              <a:rPr lang="sr-Latn-CS" sz="3600" b="1"/>
              <a:t> </a:t>
            </a:r>
            <a:r>
              <a:rPr lang="sr-Cyrl-CS" sz="3600" b="1"/>
              <a:t>по</a:t>
            </a:r>
            <a:r>
              <a:rPr lang="sr-Latn-CS" sz="3600" b="1"/>
              <a:t> Colins-</a:t>
            </a:r>
            <a:r>
              <a:rPr lang="sr-Cyrl-CS" sz="3600" b="1"/>
              <a:t>овој</a:t>
            </a:r>
            <a:endParaRPr lang="en-US" sz="3600"/>
          </a:p>
        </p:txBody>
      </p:sp>
      <p:sp>
        <p:nvSpPr>
          <p:cNvPr id="839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3352800" cy="4114800"/>
          </a:xfrm>
        </p:spPr>
        <p:txBody>
          <a:bodyPr/>
          <a:lstStyle/>
          <a:p>
            <a:r>
              <a:rPr lang="en-US"/>
              <a:t>Почетни положај:лежећи супинирани</a:t>
            </a:r>
          </a:p>
          <a:p>
            <a:r>
              <a:rPr lang="en-US"/>
              <a:t>Стимулација: Дете се ухвати за надлактицу и натколеницу и подигне у хоризонтални постранични положај</a:t>
            </a:r>
          </a:p>
          <a:p>
            <a:endParaRPr lang="en-US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328150-6E0D-4393-BF30-3C2F8EC0D07A}" type="slidenum">
              <a:rPr lang="en-US" altLang="en-US" smtClean="0">
                <a:cs typeface="Arial" pitchFamily="34" charset="0"/>
              </a:rPr>
              <a:pPr/>
              <a:t>79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6678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Сазревање постуралног рефлексног механизма</a:t>
            </a:r>
            <a:endParaRPr lang="en-US" sz="3200"/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Процес сазревања постуралног рефлексног механизма (усправљање и одржавање усправног става тела, као и вољна моторна контрола и опружање екстремитета тече: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q"/>
            </a:pPr>
            <a:r>
              <a:rPr lang="sr-Cyrl-CS" sz="2400"/>
              <a:t>кранио-каудално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q"/>
            </a:pPr>
            <a:r>
              <a:rPr lang="sr-Cyrl-CS" sz="2400"/>
              <a:t>проксимално-дистално и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q"/>
            </a:pPr>
            <a:r>
              <a:rPr lang="sr-Cyrl-CS" sz="2400"/>
              <a:t>медио-латерално</a:t>
            </a:r>
          </a:p>
          <a:p>
            <a:endParaRPr 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414B65-56DD-4414-A634-3A9701256626}" type="slidenum">
              <a:rPr lang="en-US" altLang="en-US" smtClean="0">
                <a:cs typeface="Arial" pitchFamily="34" charset="0"/>
              </a:rPr>
              <a:pPr/>
              <a:t>8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5120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chemeClr val="tx1"/>
                </a:solidFill>
              </a:rPr>
              <a:t>Хоризонтално</a:t>
            </a:r>
            <a:r>
              <a:rPr lang="sr-Latn-CS" sz="3200" b="1">
                <a:solidFill>
                  <a:schemeClr val="tx1"/>
                </a:solidFill>
              </a:rPr>
              <a:t> </a:t>
            </a:r>
            <a:r>
              <a:rPr lang="sr-Cyrl-CS" sz="3200" b="1">
                <a:solidFill>
                  <a:schemeClr val="tx1"/>
                </a:solidFill>
              </a:rPr>
              <a:t>висећа</a:t>
            </a:r>
            <a:r>
              <a:rPr lang="sr-Latn-CS" sz="3200" b="1">
                <a:solidFill>
                  <a:schemeClr val="tx1"/>
                </a:solidFill>
              </a:rPr>
              <a:t> </a:t>
            </a:r>
            <a:r>
              <a:rPr lang="sr-Cyrl-CS" sz="3200" b="1">
                <a:solidFill>
                  <a:schemeClr val="tx1"/>
                </a:solidFill>
              </a:rPr>
              <a:t>по</a:t>
            </a:r>
            <a:r>
              <a:rPr lang="sr-Latn-CS" sz="3200" b="1">
                <a:solidFill>
                  <a:schemeClr val="tx1"/>
                </a:solidFill>
              </a:rPr>
              <a:t> Colins-</a:t>
            </a:r>
            <a:r>
              <a:rPr lang="sr-Cyrl-CS" sz="3200" b="1">
                <a:solidFill>
                  <a:schemeClr val="tx1"/>
                </a:solidFill>
              </a:rPr>
              <a:t>овој- </a:t>
            </a:r>
            <a:r>
              <a:rPr lang="ru-RU" sz="3200" b="1">
                <a:solidFill>
                  <a:schemeClr val="tx1"/>
                </a:solidFill>
              </a:rPr>
              <a:t>од 1. до 12. недеље</a:t>
            </a:r>
            <a:endParaRPr lang="en-US" sz="3200" b="1">
              <a:solidFill>
                <a:schemeClr val="tx1"/>
              </a:solidFill>
            </a:endParaRPr>
          </a:p>
        </p:txBody>
      </p:sp>
      <p:sp>
        <p:nvSpPr>
          <p:cNvPr id="849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1447800" y="1676400"/>
            <a:ext cx="3962400" cy="4114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У првих 6 недеља Моров загрљај</a:t>
            </a:r>
          </a:p>
          <a:p>
            <a:pPr>
              <a:lnSpc>
                <a:spcPct val="150000"/>
              </a:lnSpc>
            </a:pPr>
            <a:r>
              <a:rPr lang="en-US"/>
              <a:t>Од 7. до 9. недеље ретракција руку – скраћен Моров загрљај</a:t>
            </a:r>
          </a:p>
          <a:p>
            <a:pPr>
              <a:lnSpc>
                <a:spcPct val="150000"/>
              </a:lnSpc>
            </a:pPr>
            <a:r>
              <a:rPr lang="en-US"/>
              <a:t>Од 10. до 12. недеље лабава флексија слободне руке.</a:t>
            </a: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F071382-7F57-40B9-A305-D687B216C088}" type="slidenum">
              <a:rPr lang="en-US" altLang="en-US" smtClean="0">
                <a:cs typeface="Arial" pitchFamily="34" charset="0"/>
              </a:rPr>
              <a:pPr/>
              <a:t>80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7481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>
                <a:solidFill>
                  <a:schemeClr val="tx1"/>
                </a:solidFill>
              </a:rPr>
              <a:t>Хоризонтално</a:t>
            </a:r>
            <a:r>
              <a:rPr lang="sr-Latn-CS" sz="3200" b="1">
                <a:solidFill>
                  <a:schemeClr val="tx1"/>
                </a:solidFill>
              </a:rPr>
              <a:t> </a:t>
            </a:r>
            <a:r>
              <a:rPr lang="sr-Cyrl-CS" sz="3200" b="1">
                <a:solidFill>
                  <a:schemeClr val="tx1"/>
                </a:solidFill>
              </a:rPr>
              <a:t>висећа</a:t>
            </a:r>
            <a:r>
              <a:rPr lang="sr-Latn-CS" sz="3200" b="1">
                <a:solidFill>
                  <a:schemeClr val="tx1"/>
                </a:solidFill>
              </a:rPr>
              <a:t> </a:t>
            </a:r>
            <a:r>
              <a:rPr lang="sr-Cyrl-CS" sz="3200" b="1">
                <a:solidFill>
                  <a:schemeClr val="tx1"/>
                </a:solidFill>
              </a:rPr>
              <a:t>по</a:t>
            </a:r>
            <a:r>
              <a:rPr lang="sr-Latn-CS" sz="3200" b="1">
                <a:solidFill>
                  <a:schemeClr val="tx1"/>
                </a:solidFill>
              </a:rPr>
              <a:t> Colins-</a:t>
            </a:r>
            <a:r>
              <a:rPr lang="sr-Cyrl-CS" sz="3200" b="1">
                <a:solidFill>
                  <a:schemeClr val="tx1"/>
                </a:solidFill>
              </a:rPr>
              <a:t>овој- </a:t>
            </a:r>
            <a:r>
              <a:rPr lang="ru-RU" sz="3200" b="1">
                <a:solidFill>
                  <a:schemeClr val="tx1"/>
                </a:solidFill>
              </a:rPr>
              <a:t>од 4-6 месеца</a:t>
            </a:r>
            <a:endParaRPr lang="en-US" sz="3200"/>
          </a:p>
        </p:txBody>
      </p:sp>
      <p:sp>
        <p:nvSpPr>
          <p:cNvPr id="860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3886200" cy="4114800"/>
          </a:xfrm>
        </p:spPr>
        <p:txBody>
          <a:bodyPr/>
          <a:lstStyle/>
          <a:p>
            <a:r>
              <a:rPr lang="en-US"/>
              <a:t>Слободна подлактица у пронацији</a:t>
            </a:r>
          </a:p>
          <a:p>
            <a:r>
              <a:rPr lang="en-US"/>
              <a:t>При крају ове фазе тежина се преноси на руку којом се беба одупире </a:t>
            </a:r>
          </a:p>
          <a:p>
            <a:r>
              <a:rPr lang="en-US"/>
              <a:t>Нога остаје у флексионој позицији</a:t>
            </a:r>
          </a:p>
          <a:p>
            <a:endParaRPr lang="en-US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7E1985-BFCA-42A7-8AC3-558E92F76428}" type="slidenum">
              <a:rPr lang="en-US" altLang="en-US" smtClean="0">
                <a:cs typeface="Arial" pitchFamily="34" charset="0"/>
              </a:rPr>
              <a:pPr/>
              <a:t>81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5906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>
                <a:solidFill>
                  <a:schemeClr val="tx1"/>
                </a:solidFill>
              </a:rPr>
              <a:t>Хоризонтално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висећа</a:t>
            </a:r>
            <a:r>
              <a:rPr lang="sr-Latn-CS" sz="3600" b="1">
                <a:solidFill>
                  <a:schemeClr val="tx1"/>
                </a:solidFill>
              </a:rPr>
              <a:t> </a:t>
            </a:r>
            <a:r>
              <a:rPr lang="sr-Cyrl-CS" sz="3600" b="1">
                <a:solidFill>
                  <a:schemeClr val="tx1"/>
                </a:solidFill>
              </a:rPr>
              <a:t>по</a:t>
            </a:r>
            <a:r>
              <a:rPr lang="sr-Latn-CS" sz="3600" b="1">
                <a:solidFill>
                  <a:schemeClr val="tx1"/>
                </a:solidFill>
              </a:rPr>
              <a:t> Colins-</a:t>
            </a:r>
            <a:r>
              <a:rPr lang="sr-Cyrl-CS" sz="3600" b="1">
                <a:solidFill>
                  <a:schemeClr val="tx1"/>
                </a:solidFill>
              </a:rPr>
              <a:t>овој- </a:t>
            </a:r>
            <a:r>
              <a:rPr lang="ru-RU" sz="3600" b="1">
                <a:solidFill>
                  <a:schemeClr val="tx1"/>
                </a:solidFill>
              </a:rPr>
              <a:t>од 8-10 месеца</a:t>
            </a:r>
            <a:endParaRPr lang="en-US" sz="3600"/>
          </a:p>
        </p:txBody>
      </p:sp>
      <p:sp>
        <p:nvSpPr>
          <p:cNvPr id="870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3733800" cy="4114800"/>
          </a:xfrm>
        </p:spPr>
        <p:txBody>
          <a:bodyPr/>
          <a:lstStyle/>
          <a:p>
            <a:r>
              <a:rPr lang="en-US"/>
              <a:t>Абдукција слободне ноге у куку</a:t>
            </a:r>
          </a:p>
          <a:p>
            <a:r>
              <a:rPr lang="en-US"/>
              <a:t>Ослонац на ивицу стопала слободне ноге у 8. месецу, касније на цело стопало</a:t>
            </a:r>
          </a:p>
          <a:p>
            <a:endParaRPr lang="en-US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D80F4B-EF3B-4C72-B88C-FBA726555285}" type="slidenum">
              <a:rPr lang="en-US" altLang="en-US" smtClean="0">
                <a:cs typeface="Arial" pitchFamily="34" charset="0"/>
              </a:rPr>
              <a:pPr/>
              <a:t>82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4179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/>
              <a:t>6. Вертикално висећа</a:t>
            </a:r>
            <a:r>
              <a:rPr lang="sr-Latn-CS" sz="3600" b="1"/>
              <a:t> </a:t>
            </a:r>
            <a:r>
              <a:rPr lang="sr-Cyrl-CS" sz="3600" b="1"/>
              <a:t>по</a:t>
            </a:r>
            <a:r>
              <a:rPr lang="sr-Latn-CS" sz="3600" b="1"/>
              <a:t> Colins-</a:t>
            </a:r>
            <a:r>
              <a:rPr lang="sr-Cyrl-CS" sz="3600" b="1"/>
              <a:t>овој</a:t>
            </a:r>
            <a:endParaRPr lang="en-US" sz="3600" b="1"/>
          </a:p>
        </p:txBody>
      </p:sp>
      <p:sp>
        <p:nvSpPr>
          <p:cNvPr id="880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4114800" cy="4114800"/>
          </a:xfrm>
        </p:spPr>
        <p:txBody>
          <a:bodyPr/>
          <a:lstStyle/>
          <a:p>
            <a:r>
              <a:rPr lang="en-US"/>
              <a:t>Почетна позиција: лежећа супинирана</a:t>
            </a:r>
          </a:p>
          <a:p>
            <a:r>
              <a:rPr lang="en-US"/>
              <a:t>Стимулација: дете се ухвати за једно колено (код млађих беба близу зглоба кука) и изненада окрене вертикално наопако – са главом доле</a:t>
            </a:r>
          </a:p>
          <a:p>
            <a:endParaRPr lang="en-US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9D3FF5-C7C1-4D74-8549-BB91E1450491}" type="slidenum">
              <a:rPr lang="en-US" altLang="en-US" smtClean="0">
                <a:cs typeface="Arial" pitchFamily="34" charset="0"/>
              </a:rPr>
              <a:pPr/>
              <a:t>83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9706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/>
              <a:t>Вертикално висећа</a:t>
            </a:r>
            <a:r>
              <a:rPr lang="sr-Latn-CS" sz="3600" b="1"/>
              <a:t> </a:t>
            </a:r>
            <a:r>
              <a:rPr lang="sr-Cyrl-CS" sz="3600" b="1"/>
              <a:t>по</a:t>
            </a:r>
            <a:r>
              <a:rPr lang="sr-Latn-CS" sz="3600" b="1"/>
              <a:t> Colins-</a:t>
            </a:r>
            <a:r>
              <a:rPr lang="sr-Cyrl-CS" sz="3600" b="1"/>
              <a:t>овој</a:t>
            </a:r>
            <a:endParaRPr lang="en-US" sz="3600"/>
          </a:p>
        </p:txBody>
      </p:sp>
      <p:sp>
        <p:nvSpPr>
          <p:cNvPr id="890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6F2DA1-0199-4373-A190-7801E5AF8F30}" type="slidenum">
              <a:rPr lang="en-US" altLang="en-US" smtClean="0">
                <a:cs typeface="Arial" pitchFamily="34" charset="0"/>
              </a:rPr>
              <a:pPr/>
              <a:t>84</a:t>
            </a:fld>
            <a:endParaRPr lang="en-US" altLang="en-US">
              <a:cs typeface="Arial" pitchFamily="34" charset="0"/>
            </a:endParaRPr>
          </a:p>
        </p:txBody>
      </p:sp>
      <p:sp>
        <p:nvSpPr>
          <p:cNvPr id="89092" name="Rectangle 6"/>
          <p:cNvSpPr>
            <a:spLocks noChangeArrowheads="1"/>
          </p:cNvSpPr>
          <p:nvPr/>
        </p:nvSpPr>
        <p:spPr bwMode="auto">
          <a:xfrm>
            <a:off x="533400" y="5638800"/>
            <a:ext cx="3540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од 2. недеље до 6-7. месеци</a:t>
            </a:r>
          </a:p>
        </p:txBody>
      </p:sp>
      <p:sp>
        <p:nvSpPr>
          <p:cNvPr id="89093" name="Rectangle 7"/>
          <p:cNvSpPr>
            <a:spLocks noChangeArrowheads="1"/>
          </p:cNvSpPr>
          <p:nvPr/>
        </p:nvSpPr>
        <p:spPr bwMode="auto">
          <a:xfrm>
            <a:off x="5791200" y="5638800"/>
            <a:ext cx="1657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од 7. месеца</a:t>
            </a:r>
          </a:p>
        </p:txBody>
      </p:sp>
    </p:spTree>
  </p:cSld>
  <p:clrMapOvr>
    <a:masterClrMapping/>
  </p:clrMapOvr>
  <p:transition advTm="1786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534400" cy="1143000"/>
          </a:xfrm>
        </p:spPr>
        <p:txBody>
          <a:bodyPr/>
          <a:lstStyle/>
          <a:p>
            <a:r>
              <a:rPr lang="sr-Cyrl-CS" sz="3200" b="1">
                <a:solidFill>
                  <a:schemeClr val="tx1"/>
                </a:solidFill>
              </a:rPr>
              <a:t>Вертикално висећа</a:t>
            </a:r>
            <a:r>
              <a:rPr lang="sr-Latn-CS" sz="3200" b="1">
                <a:solidFill>
                  <a:schemeClr val="tx1"/>
                </a:solidFill>
              </a:rPr>
              <a:t> </a:t>
            </a:r>
            <a:r>
              <a:rPr lang="sr-Cyrl-CS" sz="3200" b="1">
                <a:solidFill>
                  <a:schemeClr val="tx1"/>
                </a:solidFill>
              </a:rPr>
              <a:t>по</a:t>
            </a:r>
            <a:r>
              <a:rPr lang="sr-Latn-CS" sz="3200" b="1">
                <a:solidFill>
                  <a:schemeClr val="tx1"/>
                </a:solidFill>
              </a:rPr>
              <a:t> Colins-</a:t>
            </a:r>
            <a:r>
              <a:rPr lang="sr-Cyrl-CS" sz="3200" b="1">
                <a:solidFill>
                  <a:schemeClr val="tx1"/>
                </a:solidFill>
              </a:rPr>
              <a:t>овој</a:t>
            </a:r>
            <a:br>
              <a:rPr lang="sr-Cyrl-CS" sz="3200" b="1">
                <a:solidFill>
                  <a:schemeClr val="tx1"/>
                </a:solidFill>
              </a:rPr>
            </a:br>
            <a:r>
              <a:rPr lang="en-US" sz="3200" b="1">
                <a:solidFill>
                  <a:schemeClr val="tx1"/>
                </a:solidFill>
              </a:rPr>
              <a:t>од 2 недеље до 6-7 месеци</a:t>
            </a:r>
          </a:p>
        </p:txBody>
      </p:sp>
      <p:sp>
        <p:nvSpPr>
          <p:cNvPr id="901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r>
              <a:rPr lang="en-US"/>
              <a:t>Слободна нога се поставља у флексију у куку, колену и скочном зглобу</a:t>
            </a:r>
          </a:p>
          <a:p>
            <a:endParaRPr lang="en-US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6E75BA-56AF-44D6-98A1-7FA66DDB9126}" type="slidenum">
              <a:rPr lang="en-US" altLang="en-US" smtClean="0">
                <a:cs typeface="Arial" pitchFamily="34" charset="0"/>
              </a:rPr>
              <a:pPr/>
              <a:t>85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1203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305800" cy="1143000"/>
          </a:xfrm>
        </p:spPr>
        <p:txBody>
          <a:bodyPr/>
          <a:lstStyle/>
          <a:p>
            <a:r>
              <a:rPr lang="sr-Cyrl-CS" sz="3200" b="1">
                <a:solidFill>
                  <a:schemeClr val="tx1"/>
                </a:solidFill>
              </a:rPr>
              <a:t>Вертикално висећа</a:t>
            </a:r>
            <a:r>
              <a:rPr lang="sr-Latn-CS" sz="3200" b="1">
                <a:solidFill>
                  <a:schemeClr val="tx1"/>
                </a:solidFill>
              </a:rPr>
              <a:t> </a:t>
            </a:r>
            <a:r>
              <a:rPr lang="sr-Cyrl-CS" sz="3200" b="1">
                <a:solidFill>
                  <a:schemeClr val="tx1"/>
                </a:solidFill>
              </a:rPr>
              <a:t>по</a:t>
            </a:r>
            <a:r>
              <a:rPr lang="sr-Latn-CS" sz="3200" b="1">
                <a:solidFill>
                  <a:schemeClr val="tx1"/>
                </a:solidFill>
              </a:rPr>
              <a:t> Colins-</a:t>
            </a:r>
            <a:r>
              <a:rPr lang="sr-Cyrl-CS" sz="3200" b="1">
                <a:solidFill>
                  <a:schemeClr val="tx1"/>
                </a:solidFill>
              </a:rPr>
              <a:t>овој</a:t>
            </a:r>
            <a:br>
              <a:rPr lang="sr-Cyrl-CS" sz="3200" b="1">
                <a:solidFill>
                  <a:schemeClr val="tx1"/>
                </a:solidFill>
              </a:rPr>
            </a:br>
            <a:r>
              <a:rPr lang="en-US" sz="3200" b="1">
                <a:solidFill>
                  <a:schemeClr val="tx1"/>
                </a:solidFill>
              </a:rPr>
              <a:t>од 7. месеца</a:t>
            </a:r>
          </a:p>
        </p:txBody>
      </p:sp>
      <p:sp>
        <p:nvSpPr>
          <p:cNvPr id="911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3657600" cy="4114800"/>
          </a:xfrm>
        </p:spPr>
        <p:txBody>
          <a:bodyPr/>
          <a:lstStyle/>
          <a:p>
            <a:r>
              <a:rPr lang="en-US"/>
              <a:t>Слободна нога се поставља у лабаву екстензију у колену, док у куку остаје флектирана</a:t>
            </a:r>
          </a:p>
          <a:p>
            <a:endParaRPr lang="en-US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1BC411-6FB5-49B6-9233-C22580977CA2}" type="slidenum">
              <a:rPr lang="en-US" altLang="en-US" smtClean="0">
                <a:cs typeface="Arial" pitchFamily="34" charset="0"/>
              </a:rPr>
              <a:pPr/>
              <a:t>86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2818"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/>
              <a:t>7. Вертикално</a:t>
            </a:r>
            <a:r>
              <a:rPr lang="sr-Latn-CS" sz="3600" b="1"/>
              <a:t> </a:t>
            </a:r>
            <a:r>
              <a:rPr lang="sr-Cyrl-CS" sz="3600" b="1"/>
              <a:t>висећа</a:t>
            </a:r>
            <a:r>
              <a:rPr lang="sr-Latn-CS" sz="3600" b="1"/>
              <a:t> </a:t>
            </a:r>
            <a:r>
              <a:rPr lang="sr-Cyrl-CS" sz="3600" b="1"/>
              <a:t>по</a:t>
            </a:r>
            <a:r>
              <a:rPr lang="sr-Latn-CS" sz="3600" b="1"/>
              <a:t> Peiper Isbert-</a:t>
            </a:r>
            <a:r>
              <a:rPr lang="sr-Cyrl-CS" sz="3600" b="1"/>
              <a:t>у</a:t>
            </a:r>
            <a:endParaRPr lang="en-US" sz="3600" b="1"/>
          </a:p>
        </p:txBody>
      </p:sp>
      <p:sp>
        <p:nvSpPr>
          <p:cNvPr id="921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5638800" cy="4114800"/>
          </a:xfrm>
        </p:spPr>
        <p:txBody>
          <a:bodyPr/>
          <a:lstStyle/>
          <a:p>
            <a:r>
              <a:rPr lang="en-US"/>
              <a:t>Почетна позиција: у првих 4,5 месеци супинирана, након тога пронирана лежећа. Глава треба да буде у неутралној позицији, а шаке отворене</a:t>
            </a:r>
          </a:p>
          <a:p>
            <a:r>
              <a:rPr lang="en-US"/>
              <a:t>Стимулација: дете се обухвати око ногу и нагло окрене вертикално наопако-главом доле (код новорођенчади и млађих беба обухвата се бутина проксимално, код старијих дистално или око колена)</a:t>
            </a:r>
          </a:p>
          <a:p>
            <a:endParaRPr lang="en-US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6448CE-6869-43AD-BD0A-06F15587B7FA}" type="slidenum">
              <a:rPr lang="en-US" altLang="en-US" smtClean="0">
                <a:cs typeface="Arial" pitchFamily="34" charset="0"/>
              </a:rPr>
              <a:pPr/>
              <a:t>87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27467"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sr-Cyrl-CS" sz="3200" b="1">
                <a:solidFill>
                  <a:schemeClr val="tx1"/>
                </a:solidFill>
              </a:rPr>
              <a:t>Вертикално</a:t>
            </a:r>
            <a:r>
              <a:rPr lang="sr-Latn-CS" sz="3200" b="1">
                <a:solidFill>
                  <a:schemeClr val="tx1"/>
                </a:solidFill>
              </a:rPr>
              <a:t> </a:t>
            </a:r>
            <a:r>
              <a:rPr lang="sr-Cyrl-CS" sz="3200" b="1">
                <a:solidFill>
                  <a:schemeClr val="tx1"/>
                </a:solidFill>
              </a:rPr>
              <a:t>висећа</a:t>
            </a:r>
            <a:r>
              <a:rPr lang="sr-Latn-CS" sz="3200" b="1">
                <a:solidFill>
                  <a:schemeClr val="tx1"/>
                </a:solidFill>
              </a:rPr>
              <a:t> </a:t>
            </a:r>
            <a:r>
              <a:rPr lang="sr-Cyrl-CS" sz="3200" b="1">
                <a:solidFill>
                  <a:schemeClr val="tx1"/>
                </a:solidFill>
              </a:rPr>
              <a:t>по</a:t>
            </a:r>
            <a:r>
              <a:rPr lang="sr-Latn-CS" sz="3200" b="1">
                <a:solidFill>
                  <a:schemeClr val="tx1"/>
                </a:solidFill>
              </a:rPr>
              <a:t> Peiper Isbert-</a:t>
            </a:r>
            <a:r>
              <a:rPr lang="sr-Cyrl-CS" sz="3200" b="1">
                <a:solidFill>
                  <a:schemeClr val="tx1"/>
                </a:solidFill>
              </a:rPr>
              <a:t>у </a:t>
            </a:r>
            <a:r>
              <a:rPr lang="en-US" sz="3200" b="1">
                <a:solidFill>
                  <a:schemeClr val="tx1"/>
                </a:solidFill>
              </a:rPr>
              <a:t>од 1. нед. до краја 3. месеца</a:t>
            </a:r>
          </a:p>
        </p:txBody>
      </p:sp>
      <p:sp>
        <p:nvSpPr>
          <p:cNvPr id="931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4724400" cy="4114800"/>
          </a:xfrm>
        </p:spPr>
        <p:txBody>
          <a:bodyPr/>
          <a:lstStyle/>
          <a:p>
            <a:r>
              <a:rPr lang="en-US"/>
              <a:t>У првих 6 недеља Моров рефлекс</a:t>
            </a:r>
          </a:p>
          <a:p>
            <a:r>
              <a:rPr lang="en-US"/>
              <a:t>Потом Моров загрљај постаје скраћен</a:t>
            </a:r>
          </a:p>
          <a:p>
            <a:r>
              <a:rPr lang="en-US"/>
              <a:t>Врат у екстензији</a:t>
            </a:r>
          </a:p>
          <a:p>
            <a:r>
              <a:rPr lang="en-US"/>
              <a:t>Карлица у флексији</a:t>
            </a:r>
            <a:br>
              <a:rPr lang="en-US"/>
            </a:br>
            <a:endParaRPr lang="en-US"/>
          </a:p>
          <a:p>
            <a:endParaRPr lang="en-US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784D62C-B7F5-4747-B15E-183F4742F7E1}" type="slidenum">
              <a:rPr lang="en-US" altLang="en-US" smtClean="0">
                <a:cs typeface="Arial" pitchFamily="34" charset="0"/>
              </a:rPr>
              <a:pPr/>
              <a:t>88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6871"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534400" cy="1143000"/>
          </a:xfrm>
        </p:spPr>
        <p:txBody>
          <a:bodyPr/>
          <a:lstStyle/>
          <a:p>
            <a:r>
              <a:rPr lang="sr-Cyrl-CS" sz="3200" b="1">
                <a:solidFill>
                  <a:schemeClr val="tx1"/>
                </a:solidFill>
              </a:rPr>
              <a:t>Вертикално</a:t>
            </a:r>
            <a:r>
              <a:rPr lang="sr-Latn-CS" sz="3200" b="1">
                <a:solidFill>
                  <a:schemeClr val="tx1"/>
                </a:solidFill>
              </a:rPr>
              <a:t> </a:t>
            </a:r>
            <a:r>
              <a:rPr lang="sr-Cyrl-CS" sz="3200" b="1">
                <a:solidFill>
                  <a:schemeClr val="tx1"/>
                </a:solidFill>
              </a:rPr>
              <a:t>висећа</a:t>
            </a:r>
            <a:r>
              <a:rPr lang="sr-Latn-CS" sz="3200" b="1">
                <a:solidFill>
                  <a:schemeClr val="tx1"/>
                </a:solidFill>
              </a:rPr>
              <a:t> </a:t>
            </a:r>
            <a:r>
              <a:rPr lang="sr-Cyrl-CS" sz="3200" b="1">
                <a:solidFill>
                  <a:schemeClr val="tx1"/>
                </a:solidFill>
              </a:rPr>
              <a:t>по</a:t>
            </a:r>
            <a:r>
              <a:rPr lang="sr-Latn-CS" sz="3200" b="1">
                <a:solidFill>
                  <a:schemeClr val="tx1"/>
                </a:solidFill>
              </a:rPr>
              <a:t> Peiper Isbert-</a:t>
            </a:r>
            <a:r>
              <a:rPr lang="sr-Cyrl-CS" sz="3200" b="1">
                <a:solidFill>
                  <a:schemeClr val="tx1"/>
                </a:solidFill>
              </a:rPr>
              <a:t>у</a:t>
            </a:r>
            <a:br>
              <a:rPr lang="sr-Cyrl-CS" sz="3200" b="1">
                <a:solidFill>
                  <a:schemeClr val="tx1"/>
                </a:solidFill>
              </a:rPr>
            </a:br>
            <a:r>
              <a:rPr lang="ru-RU" sz="3200" b="1">
                <a:solidFill>
                  <a:schemeClr val="tx1"/>
                </a:solidFill>
              </a:rPr>
              <a:t>од 4. до 5-6. месеца</a:t>
            </a:r>
            <a:endParaRPr lang="en-US" sz="3200" b="1">
              <a:solidFill>
                <a:schemeClr val="tx1"/>
              </a:solidFill>
            </a:endParaRPr>
          </a:p>
        </p:txBody>
      </p:sp>
      <p:sp>
        <p:nvSpPr>
          <p:cNvPr id="942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4343400" cy="4114800"/>
          </a:xfrm>
        </p:spPr>
        <p:txBody>
          <a:bodyPr/>
          <a:lstStyle/>
          <a:p>
            <a:r>
              <a:rPr lang="en-US"/>
              <a:t>Руке латерално екстендиране</a:t>
            </a:r>
          </a:p>
          <a:p>
            <a:r>
              <a:rPr lang="en-US"/>
              <a:t>Шаке отворене</a:t>
            </a:r>
          </a:p>
          <a:p>
            <a:r>
              <a:rPr lang="en-US"/>
              <a:t>Врат и труп екстендирани до тораколумбалног прелаза</a:t>
            </a:r>
          </a:p>
          <a:p>
            <a:r>
              <a:rPr lang="en-US"/>
              <a:t>Флексиони положај карлице полако нестаје</a:t>
            </a:r>
          </a:p>
          <a:p>
            <a:endParaRPr lang="en-US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F9BF5F-37C6-4521-A1E4-D76D0F95226E}" type="slidenum">
              <a:rPr lang="en-US" altLang="en-US" smtClean="0">
                <a:cs typeface="Arial" pitchFamily="34" charset="0"/>
              </a:rPr>
              <a:pPr/>
              <a:t>89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688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Сазревање постуралног рефлексног механизма</a:t>
            </a:r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/>
              <a:t>Сазревање мишићног тонуса у кранио-каудалном правцу </a:t>
            </a:r>
            <a:r>
              <a:rPr lang="en-US"/>
              <a:t>значи да хипотонија мускулатуре врата и трупа уступа место нормотонији, с тим што се прво тонус мишића постиже у мишићима врата, затим мишићима грудног дела кичме и на крају мишићима лумбалног и сакралног дела, омогућавајући најпре контролу држања главе, затим трупа и најзад ногу (што омогућава окретање,седење, пузање и стајање).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B840C7-A435-4D3D-89BD-5E73D59973F8}" type="slidenum">
              <a:rPr lang="en-US" altLang="en-US" smtClean="0">
                <a:cs typeface="Arial" pitchFamily="34" charset="0"/>
              </a:rPr>
              <a:pPr/>
              <a:t>9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32262"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chemeClr val="tx1"/>
                </a:solidFill>
              </a:rPr>
              <a:t>Вертикално</a:t>
            </a:r>
            <a:r>
              <a:rPr lang="sr-Latn-CS" sz="2800" b="1">
                <a:solidFill>
                  <a:schemeClr val="tx1"/>
                </a:solidFill>
              </a:rPr>
              <a:t> </a:t>
            </a:r>
            <a:r>
              <a:rPr lang="sr-Cyrl-CS" sz="2800" b="1">
                <a:solidFill>
                  <a:schemeClr val="tx1"/>
                </a:solidFill>
              </a:rPr>
              <a:t>висећа</a:t>
            </a:r>
            <a:r>
              <a:rPr lang="sr-Latn-CS" sz="2800" b="1">
                <a:solidFill>
                  <a:schemeClr val="tx1"/>
                </a:solidFill>
              </a:rPr>
              <a:t> </a:t>
            </a:r>
            <a:r>
              <a:rPr lang="sr-Cyrl-CS" sz="2800" b="1">
                <a:solidFill>
                  <a:schemeClr val="tx1"/>
                </a:solidFill>
              </a:rPr>
              <a:t>по</a:t>
            </a:r>
            <a:r>
              <a:rPr lang="sr-Latn-CS" sz="2800" b="1">
                <a:solidFill>
                  <a:schemeClr val="tx1"/>
                </a:solidFill>
              </a:rPr>
              <a:t> Peiper Isbert-</a:t>
            </a:r>
            <a:r>
              <a:rPr lang="sr-Cyrl-CS" sz="2800" b="1">
                <a:solidFill>
                  <a:schemeClr val="tx1"/>
                </a:solidFill>
              </a:rPr>
              <a:t>у</a:t>
            </a:r>
            <a:br>
              <a:rPr lang="sr-Cyrl-CS" sz="2800" b="1">
                <a:solidFill>
                  <a:schemeClr val="tx1"/>
                </a:solidFill>
              </a:rPr>
            </a:br>
            <a:r>
              <a:rPr lang="ru-RU" sz="2800" b="1">
                <a:solidFill>
                  <a:schemeClr val="tx1"/>
                </a:solidFill>
              </a:rPr>
              <a:t>од 7. – 9-10-11-12. месеца</a:t>
            </a:r>
            <a:endParaRPr lang="en-US" sz="2800" b="1">
              <a:solidFill>
                <a:schemeClr val="tx1"/>
              </a:solidFill>
            </a:endParaRPr>
          </a:p>
        </p:txBody>
      </p:sp>
      <p:sp>
        <p:nvSpPr>
          <p:cNvPr id="952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4343400" cy="4114800"/>
          </a:xfrm>
        </p:spPr>
        <p:txBody>
          <a:bodyPr/>
          <a:lstStyle/>
          <a:p>
            <a:r>
              <a:rPr lang="en-US"/>
              <a:t>Високо опружање руку</a:t>
            </a:r>
          </a:p>
          <a:p>
            <a:r>
              <a:rPr lang="en-US"/>
              <a:t>Шаке отворене</a:t>
            </a:r>
          </a:p>
          <a:p>
            <a:r>
              <a:rPr lang="en-US"/>
              <a:t>Екстензија врата и трупа до лумбосакралног прелаза</a:t>
            </a:r>
          </a:p>
          <a:p>
            <a:endParaRPr lang="en-US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5C279E-F683-4475-862D-4CAD3FBF2CD1}" type="slidenum">
              <a:rPr lang="en-US" altLang="en-US" smtClean="0">
                <a:cs typeface="Arial" pitchFamily="34" charset="0"/>
              </a:rPr>
              <a:pPr/>
              <a:t>90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17105"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b="1">
                <a:solidFill>
                  <a:schemeClr val="tx1"/>
                </a:solidFill>
              </a:rPr>
              <a:t>Вертикално</a:t>
            </a:r>
            <a:r>
              <a:rPr lang="sr-Latn-CS" sz="2800" b="1">
                <a:solidFill>
                  <a:schemeClr val="tx1"/>
                </a:solidFill>
              </a:rPr>
              <a:t> </a:t>
            </a:r>
            <a:r>
              <a:rPr lang="sr-Cyrl-CS" sz="2800" b="1">
                <a:solidFill>
                  <a:schemeClr val="tx1"/>
                </a:solidFill>
              </a:rPr>
              <a:t>висећа</a:t>
            </a:r>
            <a:r>
              <a:rPr lang="sr-Latn-CS" sz="2800" b="1">
                <a:solidFill>
                  <a:schemeClr val="tx1"/>
                </a:solidFill>
              </a:rPr>
              <a:t> </a:t>
            </a:r>
            <a:r>
              <a:rPr lang="sr-Cyrl-CS" sz="2800" b="1">
                <a:solidFill>
                  <a:schemeClr val="tx1"/>
                </a:solidFill>
              </a:rPr>
              <a:t>по</a:t>
            </a:r>
            <a:r>
              <a:rPr lang="sr-Latn-CS" sz="2800" b="1">
                <a:solidFill>
                  <a:schemeClr val="tx1"/>
                </a:solidFill>
              </a:rPr>
              <a:t> Peiper Isbert-</a:t>
            </a:r>
            <a:r>
              <a:rPr lang="sr-Cyrl-CS" sz="2800" b="1">
                <a:solidFill>
                  <a:schemeClr val="tx1"/>
                </a:solidFill>
              </a:rPr>
              <a:t>у</a:t>
            </a:r>
            <a:br>
              <a:rPr lang="sr-Cyrl-CS" sz="2800" b="1">
                <a:solidFill>
                  <a:schemeClr val="tx1"/>
                </a:solidFill>
              </a:rPr>
            </a:br>
            <a:r>
              <a:rPr lang="ru-RU" sz="2800" b="1">
                <a:solidFill>
                  <a:schemeClr val="tx1"/>
                </a:solidFill>
              </a:rPr>
              <a:t>од 9 месеца</a:t>
            </a:r>
            <a:endParaRPr lang="en-US" sz="2800"/>
          </a:p>
        </p:txBody>
      </p:sp>
      <p:sp>
        <p:nvSpPr>
          <p:cNvPr id="962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4191000" cy="4114800"/>
          </a:xfrm>
        </p:spPr>
        <p:txBody>
          <a:bodyPr/>
          <a:lstStyle/>
          <a:p>
            <a:r>
              <a:rPr lang="en-US"/>
              <a:t>Дете покушава да се подигне до испитивача – флектира главу и труп.</a:t>
            </a: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1CF055-0CD7-49FD-BEE7-C035D31A7B50}" type="slidenum">
              <a:rPr lang="en-US" altLang="en-US" smtClean="0">
                <a:cs typeface="Arial" pitchFamily="34" charset="0"/>
              </a:rPr>
              <a:pPr/>
              <a:t>91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9781"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>
                <a:solidFill>
                  <a:srgbClr val="FF0000"/>
                </a:solidFill>
              </a:rPr>
              <a:t>“Ризико беба”</a:t>
            </a:r>
          </a:p>
        </p:txBody>
      </p:sp>
      <p:sp>
        <p:nvSpPr>
          <p:cNvPr id="972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Одступање од ових образаца положајних реакција указује на патологију коју можемо сврстати под појам </a:t>
            </a:r>
            <a:r>
              <a:rPr lang="en-US" b="1"/>
              <a:t>“ризико беба”</a:t>
            </a:r>
          </a:p>
          <a:p>
            <a:r>
              <a:rPr lang="en-US"/>
              <a:t>Током реакција на промене положаја могу се запазити: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хипотонија, 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хипертонија, 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абнормални моторички обрасци у смислу атетозе,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поремећај координације покрета, </a:t>
            </a:r>
          </a:p>
          <a:p>
            <a:pPr>
              <a:buFont typeface="Wingdings" pitchFamily="2" charset="2"/>
              <a:buChar char="q"/>
            </a:pPr>
            <a:r>
              <a:rPr lang="en-US"/>
              <a:t>опистотоничко држање</a:t>
            </a:r>
          </a:p>
          <a:p>
            <a:endParaRPr lang="en-US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42D7C4-0E67-4CE2-A87F-CD20E9121A27}" type="slidenum">
              <a:rPr lang="en-US" altLang="en-US" smtClean="0">
                <a:cs typeface="Arial" pitchFamily="34" charset="0"/>
              </a:rPr>
              <a:pPr/>
              <a:t>92</a:t>
            </a:fld>
            <a:endParaRPr lang="en-US" altLang="en-US">
              <a:cs typeface="Arial" pitchFamily="34" charset="0"/>
            </a:endParaRPr>
          </a:p>
        </p:txBody>
      </p:sp>
    </p:spTree>
  </p:cSld>
  <p:clrMapOvr>
    <a:masterClrMapping/>
  </p:clrMapOvr>
  <p:transition advTm="33491"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/>
              <a:t>Оцењивање положајних реакција према броју абнормалних положајних реакција:</a:t>
            </a:r>
          </a:p>
        </p:txBody>
      </p:sp>
      <p:sp>
        <p:nvSpPr>
          <p:cNvPr id="983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001000" cy="4114800"/>
          </a:xfrm>
        </p:spPr>
        <p:txBody>
          <a:bodyPr/>
          <a:lstStyle/>
          <a:p>
            <a:r>
              <a:rPr lang="en-US" b="1">
                <a:solidFill>
                  <a:srgbClr val="0070C0"/>
                </a:solidFill>
              </a:rPr>
              <a:t>Нормалан налаз</a:t>
            </a:r>
          </a:p>
          <a:p>
            <a:r>
              <a:rPr lang="en-US">
                <a:solidFill>
                  <a:srgbClr val="FF0000"/>
                </a:solidFill>
              </a:rPr>
              <a:t>Најблаже</a:t>
            </a:r>
            <a:r>
              <a:rPr lang="en-US"/>
              <a:t> церебралне сметње координације: </a:t>
            </a:r>
          </a:p>
          <a:p>
            <a:pPr>
              <a:buFont typeface="Wingdings" pitchFamily="2" charset="2"/>
              <a:buNone/>
            </a:pPr>
            <a:r>
              <a:rPr lang="en-US"/>
              <a:t>     1-3 абнормалне положајне реакције</a:t>
            </a:r>
          </a:p>
          <a:p>
            <a:r>
              <a:rPr lang="en-US">
                <a:solidFill>
                  <a:srgbClr val="FF0000"/>
                </a:solidFill>
              </a:rPr>
              <a:t>Блаже</a:t>
            </a:r>
            <a:r>
              <a:rPr lang="en-US"/>
              <a:t> церебралне сметње координације: </a:t>
            </a:r>
          </a:p>
          <a:p>
            <a:pPr>
              <a:buFont typeface="Wingdings" pitchFamily="2" charset="2"/>
              <a:buNone/>
            </a:pPr>
            <a:r>
              <a:rPr lang="en-US"/>
              <a:t>     4-5 абнормалних положајних реакција</a:t>
            </a:r>
          </a:p>
          <a:p>
            <a:r>
              <a:rPr lang="en-US">
                <a:solidFill>
                  <a:srgbClr val="FF0000"/>
                </a:solidFill>
              </a:rPr>
              <a:t>Средње </a:t>
            </a:r>
            <a:r>
              <a:rPr lang="en-US"/>
              <a:t>тешке церебралне сметње координације: 6-7 абнормалних положајних реакција</a:t>
            </a:r>
          </a:p>
          <a:p>
            <a:r>
              <a:rPr lang="en-US">
                <a:solidFill>
                  <a:srgbClr val="FF0000"/>
                </a:solidFill>
              </a:rPr>
              <a:t>Тешке</a:t>
            </a:r>
            <a:r>
              <a:rPr lang="en-US"/>
              <a:t> церебралне сметње координације: </a:t>
            </a:r>
          </a:p>
          <a:p>
            <a:pPr>
              <a:buFont typeface="Wingdings" pitchFamily="2" charset="2"/>
              <a:buNone/>
            </a:pPr>
            <a:r>
              <a:rPr lang="en-US"/>
              <a:t>     свих 7 абнормалних реакција и абнормални тонус.</a:t>
            </a:r>
          </a:p>
          <a:p>
            <a:endParaRPr lang="en-US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0C46548-C26C-4F67-9AEB-E69E381FBEE6}" type="slidenum">
              <a:rPr lang="en-US" altLang="en-US" smtClean="0">
                <a:cs typeface="Arial" pitchFamily="34" charset="0"/>
              </a:rPr>
              <a:pPr/>
              <a:t>93</a:t>
            </a:fld>
            <a:endParaRPr lang="en-US" altLang="en-US">
              <a:cs typeface="Arial" pitchFamily="34" charset="0"/>
            </a:endParaRPr>
          </a:p>
        </p:txBody>
      </p:sp>
      <p:sp>
        <p:nvSpPr>
          <p:cNvPr id="98309" name="Right Arrow 4"/>
          <p:cNvSpPr>
            <a:spLocks noChangeArrowheads="1"/>
          </p:cNvSpPr>
          <p:nvPr/>
        </p:nvSpPr>
        <p:spPr bwMode="auto">
          <a:xfrm>
            <a:off x="228600" y="2362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98310" name="Right Arrow 5"/>
          <p:cNvSpPr>
            <a:spLocks noChangeArrowheads="1"/>
          </p:cNvSpPr>
          <p:nvPr/>
        </p:nvSpPr>
        <p:spPr bwMode="auto">
          <a:xfrm>
            <a:off x="228600" y="32004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98311" name="Right Arrow 6"/>
          <p:cNvSpPr>
            <a:spLocks noChangeArrowheads="1"/>
          </p:cNvSpPr>
          <p:nvPr/>
        </p:nvSpPr>
        <p:spPr bwMode="auto">
          <a:xfrm>
            <a:off x="228600" y="40386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98312" name="Right Arrow 7"/>
          <p:cNvSpPr>
            <a:spLocks noChangeArrowheads="1"/>
          </p:cNvSpPr>
          <p:nvPr/>
        </p:nvSpPr>
        <p:spPr bwMode="auto">
          <a:xfrm>
            <a:off x="228600" y="48768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31896"/>
</p:sld>
</file>

<file path=ppt/theme/theme1.xml><?xml version="1.0" encoding="utf-8"?>
<a:theme xmlns:a="http://schemas.openxmlformats.org/drawingml/2006/main" name="Blueprin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8295</TotalTime>
  <Words>3464</Words>
  <Application>Microsoft Office PowerPoint</Application>
  <PresentationFormat>On-screen Show (4:3)</PresentationFormat>
  <Paragraphs>554</Paragraphs>
  <Slides>93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93</vt:i4>
      </vt:variant>
    </vt:vector>
  </HeadingPairs>
  <TitlesOfParts>
    <vt:vector size="100" baseType="lpstr">
      <vt:lpstr>Arial</vt:lpstr>
      <vt:lpstr>Times New Roman</vt:lpstr>
      <vt:lpstr>Tahoma</vt:lpstr>
      <vt:lpstr>Dutch</vt:lpstr>
      <vt:lpstr>Calibri</vt:lpstr>
      <vt:lpstr>Wingdings</vt:lpstr>
      <vt:lpstr>Blueprint</vt:lpstr>
      <vt:lpstr>   ФИЗИКАЛНА ТЕРАПИЈА  КОД ДЕЦЕ     </vt:lpstr>
      <vt:lpstr>PowerPoint Presentation</vt:lpstr>
      <vt:lpstr>PowerPoint Presentation</vt:lpstr>
      <vt:lpstr>ПРАВЦИ РАЗВОЈА  Различити аспекти развоја одређени су чињеницом РАЗЛИЧИТОГ ТЕМПА РАЗВОЈА ПОЈЕДИНИХ СПОСОБНОСТИ</vt:lpstr>
      <vt:lpstr>Хабилитација</vt:lpstr>
      <vt:lpstr>Хабилитација</vt:lpstr>
      <vt:lpstr>Психомоторни развој - матурација</vt:lpstr>
      <vt:lpstr>Сазревање постуралног рефлексног механизма</vt:lpstr>
      <vt:lpstr>Сазревање постуралног рефлексног механизма</vt:lpstr>
      <vt:lpstr>Сазревање постуралног рефлексног механизма</vt:lpstr>
      <vt:lpstr>Сазревање постуралног рефлексног механизма</vt:lpstr>
      <vt:lpstr>РАЗВОЈНА РАЗДОБЉА</vt:lpstr>
      <vt:lpstr>Груба моторна контрола одојчета</vt:lpstr>
      <vt:lpstr>Скала психомоторног развоја раног детињства</vt:lpstr>
      <vt:lpstr>Дете рођено са ризиком- ризико беба</vt:lpstr>
      <vt:lpstr>Анамнестички ризико беба:</vt:lpstr>
      <vt:lpstr>Терапија ризико беба</vt:lpstr>
      <vt:lpstr>PowerPoint Presentation</vt:lpstr>
      <vt:lpstr>Дефиниција ДЦО</vt:lpstr>
      <vt:lpstr>ФАКТОРИ РИЗИКА</vt:lpstr>
      <vt:lpstr>ПРЕНАТАЛНИ ФАКТОРИ РИЗИКА</vt:lpstr>
      <vt:lpstr>ПЕРИНАТАЛНИ ФАКТОРИ РИЗИКА</vt:lpstr>
      <vt:lpstr>ПОСТНАТАЛНИ ФАКТОРИ РИЗИКА</vt:lpstr>
      <vt:lpstr>Неуролошка класификација ДЦО</vt:lpstr>
      <vt:lpstr>Неуролошка класификација ДЦО</vt:lpstr>
      <vt:lpstr>Неуролошка класификација ДЦО</vt:lpstr>
      <vt:lpstr>Подела </vt:lpstr>
      <vt:lpstr>Спастични облици:</vt:lpstr>
      <vt:lpstr>Спастични облици:</vt:lpstr>
      <vt:lpstr>ЕКСТРАПИРАМИДНИ ОБЛИЦИ</vt:lpstr>
      <vt:lpstr>ЕКСТРАПИРАМИДНИ ОБЛИЦИ</vt:lpstr>
      <vt:lpstr>ЕКСТРАПИРАМИДНИ ОБЛИЦИ</vt:lpstr>
      <vt:lpstr>МЕШАНИ ОБЛИЦИ</vt:lpstr>
      <vt:lpstr>ОСТАЛИ ПОРЕМЕЋАЈИ КОД ДЦО</vt:lpstr>
      <vt:lpstr>PowerPoint Presentation</vt:lpstr>
      <vt:lpstr>Одређивање дијагнозе</vt:lpstr>
      <vt:lpstr>Терапија </vt:lpstr>
      <vt:lpstr>Терапија </vt:lpstr>
      <vt:lpstr>Бобатова метода</vt:lpstr>
      <vt:lpstr>Бобатова метода</vt:lpstr>
      <vt:lpstr>Бобатова метода</vt:lpstr>
      <vt:lpstr>Војтина метода</vt:lpstr>
      <vt:lpstr>Војтина метода</vt:lpstr>
      <vt:lpstr>ПРАЋЕЊЕ ПСИХОМОТОРНОГ РАЗВОЈА РИЗИКО БЕБА</vt:lpstr>
      <vt:lpstr>Рана дијагностика </vt:lpstr>
      <vt:lpstr>Посматрање спонтаног понашања детета</vt:lpstr>
      <vt:lpstr>Испитивање примитивних рефлекса</vt:lpstr>
      <vt:lpstr>Рефлекс хватања шаке (palmar graps reflex)</vt:lpstr>
      <vt:lpstr>Рефлекс хватања стопала (plantar graps reflex)</vt:lpstr>
      <vt:lpstr>Рефлекс сисања (sucking reflex)</vt:lpstr>
      <vt:lpstr>Мороов рефлекс (Moro reflex)</vt:lpstr>
      <vt:lpstr>Галантов рефлекс  (рефлекса увијања трупа)</vt:lpstr>
      <vt:lpstr>Постуралне реакције детета</vt:lpstr>
      <vt:lpstr>Постуралне реакције</vt:lpstr>
      <vt:lpstr>1. Тракциона реакција (по Војти) </vt:lpstr>
      <vt:lpstr>Тракциона реакција </vt:lpstr>
      <vt:lpstr>Тракциона реакција (по Војти) </vt:lpstr>
      <vt:lpstr>Тракциона реакција (по Војти)  од 1-6 недеље</vt:lpstr>
      <vt:lpstr>Тракциона реакција (по Војти)  од 7 недеља-6 месеца</vt:lpstr>
      <vt:lpstr>Тракциона реакција (по Војти)  од 8-9 месеца</vt:lpstr>
      <vt:lpstr>Тракциона реакција (по Војти)  од 9. месеца до 10-14. месеца</vt:lpstr>
      <vt:lpstr>2. Ландау реакција</vt:lpstr>
      <vt:lpstr>Ландау реакција</vt:lpstr>
      <vt:lpstr>Ландау реакција од 1-6 недеље</vt:lpstr>
      <vt:lpstr>Ландау реакција од 7 недеље- 3 месеца</vt:lpstr>
      <vt:lpstr>Ландау реакција са 6 месеци</vt:lpstr>
      <vt:lpstr>Ландау реакција са 8 месеци</vt:lpstr>
      <vt:lpstr>3. Аксиларно висећа реакција</vt:lpstr>
      <vt:lpstr>Аксиларна висећа проба</vt:lpstr>
      <vt:lpstr>Аксиларна висећа проба од 1. недеље до 3-4. месеца</vt:lpstr>
      <vt:lpstr>Аксиларна висећа проба од 4-7 месеца</vt:lpstr>
      <vt:lpstr>Аксиларна висећа проба од 7 месеца</vt:lpstr>
      <vt:lpstr>4. Бочно клатећа по Војти</vt:lpstr>
      <vt:lpstr>Бочно клатећа по Војти од 1. до 10. недеље</vt:lpstr>
      <vt:lpstr>Бочно клатећа по Војти од 11. до 20. недеље</vt:lpstr>
      <vt:lpstr>Бочно клатећа по Војти од 4. до 7 месеца</vt:lpstr>
      <vt:lpstr>Бочно клатећа по Војти од 7. до 9 месеца</vt:lpstr>
      <vt:lpstr>Бочно клатећа по Војти од 9. месеца до 13-14. месеци</vt:lpstr>
      <vt:lpstr>5. Хоризонтално висећа по Colins-овој</vt:lpstr>
      <vt:lpstr>Хоризонтално висећа по Colins-овој- од 1. до 12. недеље</vt:lpstr>
      <vt:lpstr>Хоризонтално висећа по Colins-овој- од 4-6 месеца</vt:lpstr>
      <vt:lpstr>Хоризонтално висећа по Colins-овој- од 8-10 месеца</vt:lpstr>
      <vt:lpstr>6. Вертикално висећа по Colins-овој</vt:lpstr>
      <vt:lpstr>Вертикално висећа по Colins-овој</vt:lpstr>
      <vt:lpstr>Вертикално висећа по Colins-овој од 2 недеље до 6-7 месеци</vt:lpstr>
      <vt:lpstr>Вертикално висећа по Colins-овој од 7. месеца</vt:lpstr>
      <vt:lpstr>7. Вертикално висећа по Peiper Isbert-у</vt:lpstr>
      <vt:lpstr>Вертикално висећа по Peiper Isbert-у од 1. нед. до краја 3. месеца</vt:lpstr>
      <vt:lpstr>Вертикално висећа по Peiper Isbert-у од 4. до 5-6. месеца</vt:lpstr>
      <vt:lpstr>Вертикално висећа по Peiper Isbert-у од 7. – 9-10-11-12. месеца</vt:lpstr>
      <vt:lpstr>Вертикално висећа по Peiper Isbert-у од 9 месеца</vt:lpstr>
      <vt:lpstr>“Ризико беба”</vt:lpstr>
      <vt:lpstr>Оцењивање положајних реакција према броју абнормалних положајних реакција: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1059</cp:revision>
  <dcterms:created xsi:type="dcterms:W3CDTF">2002-12-17T12:07:36Z</dcterms:created>
  <dcterms:modified xsi:type="dcterms:W3CDTF">2024-08-30T08:30:10Z</dcterms:modified>
</cp:coreProperties>
</file>